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1824" r:id="rId2"/>
    <p:sldId id="1461" r:id="rId3"/>
    <p:sldId id="1764" r:id="rId4"/>
    <p:sldId id="1804" r:id="rId5"/>
    <p:sldId id="1787" r:id="rId6"/>
    <p:sldId id="1805" r:id="rId7"/>
    <p:sldId id="1788" r:id="rId8"/>
    <p:sldId id="1789" r:id="rId9"/>
    <p:sldId id="1806" r:id="rId10"/>
    <p:sldId id="1782" r:id="rId11"/>
    <p:sldId id="1808" r:id="rId12"/>
    <p:sldId id="1807" r:id="rId13"/>
    <p:sldId id="1790" r:id="rId14"/>
    <p:sldId id="1809" r:id="rId15"/>
    <p:sldId id="1791" r:id="rId16"/>
    <p:sldId id="1463" r:id="rId17"/>
    <p:sldId id="1710" r:id="rId18"/>
    <p:sldId id="1792" r:id="rId19"/>
    <p:sldId id="1793" r:id="rId20"/>
    <p:sldId id="1823" r:id="rId21"/>
    <p:sldId id="1794" r:id="rId22"/>
    <p:sldId id="1811" r:id="rId23"/>
    <p:sldId id="1795" r:id="rId24"/>
    <p:sldId id="1822" r:id="rId25"/>
    <p:sldId id="1796" r:id="rId26"/>
    <p:sldId id="1797" r:id="rId27"/>
    <p:sldId id="1786" r:id="rId28"/>
    <p:sldId id="1813" r:id="rId29"/>
    <p:sldId id="1798" r:id="rId30"/>
    <p:sldId id="1814" r:id="rId31"/>
    <p:sldId id="1815" r:id="rId32"/>
    <p:sldId id="1799" r:id="rId33"/>
    <p:sldId id="1816" r:id="rId34"/>
    <p:sldId id="1800" r:id="rId35"/>
    <p:sldId id="1801" r:id="rId36"/>
    <p:sldId id="1803" r:id="rId37"/>
    <p:sldId id="1802" r:id="rId38"/>
  </p:sldIdLst>
  <p:sldSz cx="9144000" cy="5143500" type="screen16x9"/>
  <p:notesSz cx="6735763" cy="9866313"/>
  <p:defaultTextStyle>
    <a:defPPr>
      <a:defRPr lang="ko-KR"/>
    </a:defPPr>
    <a:lvl1pPr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389582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779163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168745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558326" algn="ctr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1947908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6pPr>
    <a:lvl7pPr marL="2337489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7pPr>
    <a:lvl8pPr marL="2727071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8pPr>
    <a:lvl9pPr marL="3116652" algn="l" defTabSz="779163" rtl="0" eaLnBrk="1" latinLnBrk="1" hangingPunct="1">
      <a:defRPr kumimoji="1" sz="9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  <p15:guide id="3" orient="horz" pos="3107">
          <p15:clr>
            <a:srgbClr val="A4A3A4"/>
          </p15:clr>
        </p15:guide>
        <p15:guide id="4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1A"/>
    <a:srgbClr val="D6612F"/>
    <a:srgbClr val="7FCA5A"/>
    <a:srgbClr val="17A1A5"/>
    <a:srgbClr val="3B3DA8"/>
    <a:srgbClr val="EC603F"/>
    <a:srgbClr val="0000FF"/>
    <a:srgbClr val="F8028F"/>
    <a:srgbClr val="04FF04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3103" autoAdjust="0"/>
  </p:normalViewPr>
  <p:slideViewPr>
    <p:cSldViewPr>
      <p:cViewPr varScale="1">
        <p:scale>
          <a:sx n="137" d="100"/>
          <a:sy n="137" d="100"/>
        </p:scale>
        <p:origin x="1026" y="114"/>
      </p:cViewPr>
      <p:guideLst>
        <p:guide orient="horz" pos="1620"/>
        <p:guide pos="2880"/>
        <p:guide orient="horz" pos="1756"/>
      </p:guideLst>
    </p:cSldViewPr>
  </p:slideViewPr>
  <p:outlineViewPr>
    <p:cViewPr>
      <p:scale>
        <a:sx n="33" d="100"/>
        <a:sy n="33" d="100"/>
      </p:scale>
      <p:origin x="36" y="148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4038" y="84"/>
      </p:cViewPr>
      <p:guideLst>
        <p:guide orient="horz" pos="3130"/>
        <p:guide pos="2144"/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8621" cy="493237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2" y="1"/>
            <a:ext cx="2918621" cy="493237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pPr>
              <a:defRPr/>
            </a:pPr>
            <a:fld id="{995E349A-2F5C-4CD5-9D55-29F99897CE80}" type="datetimeFigureOut"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defRPr/>
              </a:pPr>
              <a:t>2020-05-16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3236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2" y="9371501"/>
            <a:ext cx="2918621" cy="493236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pPr>
              <a:defRPr/>
            </a:pPr>
            <a:fld id="{EE633E7D-3427-42F4-A51F-CFCCA527B5A1}" type="slidenum"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9651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t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142" y="1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t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2550" y="741363"/>
            <a:ext cx="6572250" cy="3697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891" y="4684963"/>
            <a:ext cx="5387982" cy="444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9925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b" anchorCtr="0" compatLnSpc="1">
            <a:prstTxWarp prst="textNoShape">
              <a:avLst/>
            </a:prstTxWarp>
          </a:bodyPr>
          <a:lstStyle>
            <a:lvl1pPr algn="l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142" y="9369925"/>
            <a:ext cx="2917051" cy="49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1" rIns="90744" bIns="45371" numCol="1" anchor="b" anchorCtr="0" compatLnSpc="1">
            <a:prstTxWarp prst="textNoShape">
              <a:avLst/>
            </a:prstTxWarp>
          </a:bodyPr>
          <a:lstStyle>
            <a:lvl1pPr algn="r" latinLnBrk="1">
              <a:spcBef>
                <a:spcPct val="0"/>
              </a:spcBef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68790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389582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779163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168745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558326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1947908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게티이미지뱅크</a:t>
            </a:r>
            <a:r>
              <a:rPr lang="ko-KR" altLang="en-US" dirty="0"/>
              <a:t> </a:t>
            </a:r>
            <a:r>
              <a:rPr lang="en-US" altLang="ko-KR" dirty="0"/>
              <a:t>1001815114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6764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3800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356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게티이미지뱅크</a:t>
            </a:r>
            <a:r>
              <a:rPr lang="ko-KR" altLang="en-US" dirty="0"/>
              <a:t> </a:t>
            </a:r>
            <a:r>
              <a:rPr lang="en-US" altLang="ko-KR" dirty="0"/>
              <a:t>1075724076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922E9-5D2F-476E-8777-0371A815ABE5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94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60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9552" y="54900"/>
            <a:ext cx="8340531" cy="398999"/>
          </a:xfrm>
          <a:prstGeom prst="rect">
            <a:avLst/>
          </a:prstGeom>
        </p:spPr>
        <p:txBody>
          <a:bodyPr lIns="77925" tIns="38963" rIns="77925" bIns="38963" anchor="ctr"/>
          <a:lstStyle>
            <a:lvl1pPr algn="l">
              <a:defRPr sz="2400" b="1" i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제목 4"/>
          <p:cNvSpPr txBox="1">
            <a:spLocks/>
          </p:cNvSpPr>
          <p:nvPr userDrawn="1"/>
        </p:nvSpPr>
        <p:spPr>
          <a:xfrm>
            <a:off x="92265" y="51470"/>
            <a:ext cx="432048" cy="398999"/>
          </a:xfrm>
          <a:prstGeom prst="rect">
            <a:avLst/>
          </a:prstGeom>
        </p:spPr>
        <p:txBody>
          <a:bodyPr lIns="77925" tIns="38963" rIns="77925" bIns="38963"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400" b="1" i="0" kern="120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Calibri" pitchFamily="34" charset="0"/>
                <a:ea typeface="맑은 고딕" pitchFamily="50" charset="-127"/>
              </a:defRPr>
            </a:lvl5pPr>
            <a:lvl6pPr marL="389580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779159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168738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558317" algn="ctr" rtl="0" fontAlgn="base" latinLnBrk="1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ko-KR" altLang="en-US" dirty="0"/>
              <a:t>◈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5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389582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779163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168745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558326" algn="ctr" rtl="0" fontAlgn="base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1947908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337489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2727071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116652" algn="l" defTabSz="779163" rtl="0" eaLnBrk="1" latinLnBrk="1" hangingPunct="1">
              <a:defRPr kumimoji="1" sz="9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2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ㅌ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6FCB30-0182-42F3-8EBE-3D9350918C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3"/>
          <a:stretch>
            <a:fillRect/>
          </a:stretch>
        </p:blipFill>
        <p:spPr>
          <a:xfrm>
            <a:off x="0" y="0"/>
            <a:ext cx="9144000" cy="360000"/>
          </a:xfrm>
          <a:custGeom>
            <a:avLst/>
            <a:gdLst>
              <a:gd name="connsiteX0" fmla="*/ 0 w 9144000"/>
              <a:gd name="connsiteY0" fmla="*/ 0 h 360000"/>
              <a:gd name="connsiteX1" fmla="*/ 9144000 w 9144000"/>
              <a:gd name="connsiteY1" fmla="*/ 0 h 360000"/>
              <a:gd name="connsiteX2" fmla="*/ 9144000 w 9144000"/>
              <a:gd name="connsiteY2" fmla="*/ 360000 h 360000"/>
              <a:gd name="connsiteX3" fmla="*/ 0 w 9144000"/>
              <a:gd name="connsiteY3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360000">
                <a:moveTo>
                  <a:pt x="0" y="0"/>
                </a:moveTo>
                <a:lnTo>
                  <a:pt x="9144000" y="0"/>
                </a:lnTo>
                <a:lnTo>
                  <a:pt x="9144000" y="360000"/>
                </a:lnTo>
                <a:lnTo>
                  <a:pt x="0" y="360000"/>
                </a:lnTo>
                <a:close/>
              </a:path>
            </a:pathLst>
          </a:cu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0" y="69078"/>
            <a:ext cx="244800" cy="2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47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4">
          <p15:clr>
            <a:srgbClr val="FBAE40"/>
          </p15:clr>
        </p15:guide>
        <p15:guide id="3" pos="324">
          <p15:clr>
            <a:srgbClr val="FBAE40"/>
          </p15:clr>
        </p15:guide>
        <p15:guide id="6" orient="horz" pos="852">
          <p15:clr>
            <a:srgbClr val="FBAE40"/>
          </p15:clr>
        </p15:guide>
        <p15:guide id="10" orient="horz" pos="3072">
          <p15:clr>
            <a:srgbClr val="FBAE40"/>
          </p15:clr>
        </p15:guide>
        <p15:guide id="11" pos="5465">
          <p15:clr>
            <a:srgbClr val="FBAE40"/>
          </p15:clr>
        </p15:guide>
        <p15:guide id="12" orient="horz" pos="2981">
          <p15:clr>
            <a:srgbClr val="FBAE40"/>
          </p15:clr>
        </p15:guide>
        <p15:guide id="13" orient="horz" pos="557">
          <p15:clr>
            <a:srgbClr val="FBAE40"/>
          </p15:clr>
        </p15:guide>
        <p15:guide id="14" pos="5602">
          <p15:clr>
            <a:srgbClr val="FBAE40"/>
          </p15:clr>
        </p15:guide>
        <p15:guide id="15" pos="568">
          <p15:clr>
            <a:srgbClr val="FBAE40"/>
          </p15:clr>
        </p15:guide>
        <p15:guide id="16" orient="horz" pos="931">
          <p15:clr>
            <a:srgbClr val="FBAE40"/>
          </p15:clr>
        </p15:guide>
        <p15:guide id="19" pos="11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9"/>
          <p:cNvSpPr>
            <a:spLocks noChangeArrowheads="1"/>
          </p:cNvSpPr>
          <p:nvPr userDrawn="1"/>
        </p:nvSpPr>
        <p:spPr bwMode="auto">
          <a:xfrm>
            <a:off x="25257" y="253583"/>
            <a:ext cx="7790285" cy="390234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Rectangle 19"/>
          <p:cNvSpPr>
            <a:spLocks noChangeArrowheads="1"/>
          </p:cNvSpPr>
          <p:nvPr userDrawn="1"/>
        </p:nvSpPr>
        <p:spPr bwMode="auto">
          <a:xfrm>
            <a:off x="25257" y="254979"/>
            <a:ext cx="1210475" cy="397295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1" name="그룹 30"/>
          <p:cNvGrpSpPr/>
          <p:nvPr userDrawn="1"/>
        </p:nvGrpSpPr>
        <p:grpSpPr>
          <a:xfrm>
            <a:off x="7815540" y="252860"/>
            <a:ext cx="1305942" cy="3975075"/>
            <a:chOff x="8624049" y="290621"/>
            <a:chExt cx="1200989" cy="5138629"/>
          </a:xfrm>
        </p:grpSpPr>
        <p:sp>
          <p:nvSpPr>
            <p:cNvPr id="88" name="Rectangle 20"/>
            <p:cNvSpPr>
              <a:spLocks noChangeArrowheads="1"/>
            </p:cNvSpPr>
            <p:nvPr userDrawn="1"/>
          </p:nvSpPr>
          <p:spPr bwMode="auto">
            <a:xfrm>
              <a:off x="8624052" y="342900"/>
              <a:ext cx="1200986" cy="5086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30000"/>
                </a:lnSpc>
                <a:defRPr/>
              </a:pPr>
              <a:endParaRPr kumimoji="0"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Rectangle 20"/>
            <p:cNvSpPr>
              <a:spLocks noChangeArrowheads="1"/>
            </p:cNvSpPr>
            <p:nvPr userDrawn="1"/>
          </p:nvSpPr>
          <p:spPr bwMode="auto">
            <a:xfrm>
              <a:off x="8624049" y="290621"/>
              <a:ext cx="1200988" cy="2143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0"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면설명</a:t>
              </a:r>
              <a:endParaRPr kumimoji="0"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3" name="Rectangle 19"/>
          <p:cNvSpPr>
            <a:spLocks noChangeArrowheads="1"/>
          </p:cNvSpPr>
          <p:nvPr userDrawn="1"/>
        </p:nvSpPr>
        <p:spPr bwMode="auto">
          <a:xfrm>
            <a:off x="219938" y="4155926"/>
            <a:ext cx="8901538" cy="95709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ctr">
              <a:defRPr/>
            </a:pPr>
            <a:endParaRPr kumimoji="0" lang="ko-KR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-7620" y="1265727"/>
            <a:ext cx="1206554" cy="701835"/>
            <a:chOff x="-7620" y="1286072"/>
            <a:chExt cx="1206554" cy="701835"/>
          </a:xfrm>
        </p:grpSpPr>
        <p:sp>
          <p:nvSpPr>
            <p:cNvPr id="38" name="TextBox 37"/>
            <p:cNvSpPr txBox="1">
              <a:spLocks noChangeArrowheads="1"/>
            </p:cNvSpPr>
            <p:nvPr userDrawn="1"/>
          </p:nvSpPr>
          <p:spPr bwMode="auto">
            <a:xfrm>
              <a:off x="-7620" y="1286072"/>
              <a:ext cx="1048670" cy="230822"/>
            </a:xfrm>
            <a:prstGeom prst="rect">
              <a:avLst/>
            </a:prstGeom>
            <a:noFill/>
            <a:ln>
              <a:noFill/>
            </a:ln>
          </p:spPr>
          <p:txBody>
            <a:bodyPr lIns="91430" tIns="45715" rIns="91430" bIns="45715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ts val="600"/>
                </a:spcBef>
                <a:buFont typeface="맑은 고딕" pitchFamily="50" charset="-127"/>
                <a:buNone/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900" b="1" baseline="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학습하기</a:t>
              </a:r>
              <a:endParaRPr lang="en-US" altLang="ko-KR" sz="900" b="1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57230" y="1541631"/>
              <a:ext cx="1141704" cy="4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88900" indent="-88900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800" b="0" baseline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시리얼 통신 소개</a:t>
              </a:r>
              <a:endParaRPr lang="en-US" altLang="ko-KR" sz="800" b="0" baseline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800" b="0" baseline="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아두이노의</a:t>
              </a:r>
              <a:r>
                <a:rPr lang="ko-KR" altLang="en-US" sz="800" b="0" baseline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시리얼 통신 함수들</a:t>
              </a:r>
            </a:p>
          </p:txBody>
        </p:sp>
      </p:grpSp>
      <p:grpSp>
        <p:nvGrpSpPr>
          <p:cNvPr id="5" name="그룹 4"/>
          <p:cNvGrpSpPr/>
          <p:nvPr userDrawn="1"/>
        </p:nvGrpSpPr>
        <p:grpSpPr>
          <a:xfrm>
            <a:off x="-7620" y="377602"/>
            <a:ext cx="1242050" cy="776119"/>
            <a:chOff x="-7620" y="377602"/>
            <a:chExt cx="1242050" cy="776119"/>
          </a:xfrm>
        </p:grpSpPr>
        <p:sp>
          <p:nvSpPr>
            <p:cNvPr id="37" name="TextBox 36"/>
            <p:cNvSpPr txBox="1">
              <a:spLocks noChangeArrowheads="1"/>
            </p:cNvSpPr>
            <p:nvPr userDrawn="1"/>
          </p:nvSpPr>
          <p:spPr bwMode="auto">
            <a:xfrm>
              <a:off x="-7620" y="377602"/>
              <a:ext cx="1048670" cy="230822"/>
            </a:xfrm>
            <a:prstGeom prst="rect">
              <a:avLst/>
            </a:prstGeom>
            <a:noFill/>
            <a:ln>
              <a:noFill/>
            </a:ln>
          </p:spPr>
          <p:txBody>
            <a:bodyPr lIns="91430" tIns="45715" rIns="91430" bIns="45715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ts val="600"/>
                </a:spcBef>
                <a:buFont typeface="맑은 고딕" pitchFamily="50" charset="-127"/>
                <a:buNone/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준비하기</a:t>
              </a:r>
              <a:endPara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 userDrawn="1"/>
          </p:nvSpPr>
          <p:spPr bwMode="auto">
            <a:xfrm>
              <a:off x="57230" y="630501"/>
              <a:ext cx="11772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77105" indent="-77105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en-US" altLang="ko-KR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Intro</a:t>
              </a: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77105" indent="-77105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오픈</a:t>
              </a:r>
              <a:r>
                <a:rPr lang="ko-KR" altLang="en-US" sz="800" b="0" baseline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플랫폼</a:t>
              </a: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스토리</a:t>
              </a:r>
              <a:endParaRPr lang="en-US" altLang="ko-KR" sz="800" b="0" baseline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77105" indent="-77105" algn="l">
                <a:lnSpc>
                  <a:spcPct val="100000"/>
                </a:lnSpc>
                <a:spcBef>
                  <a:spcPts val="600"/>
                </a:spcBef>
                <a:buFont typeface="Arial" pitchFamily="34" charset="0"/>
                <a:buChar char="•"/>
                <a:defRPr/>
              </a:pPr>
              <a:r>
                <a:rPr lang="ko-KR" altLang="en-US" sz="800" b="0" baseline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학습목표</a:t>
              </a:r>
              <a:endParaRPr lang="en-US" altLang="ko-KR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/>
          <p:cNvGrpSpPr/>
          <p:nvPr userDrawn="1"/>
        </p:nvGrpSpPr>
        <p:grpSpPr>
          <a:xfrm>
            <a:off x="-7620" y="2643392"/>
            <a:ext cx="1242050" cy="594741"/>
            <a:chOff x="-7620" y="2511545"/>
            <a:chExt cx="1242050" cy="594741"/>
          </a:xfrm>
        </p:grpSpPr>
        <p:sp>
          <p:nvSpPr>
            <p:cNvPr id="40" name="TextBox 39"/>
            <p:cNvSpPr txBox="1">
              <a:spLocks noChangeArrowheads="1"/>
            </p:cNvSpPr>
            <p:nvPr userDrawn="1"/>
          </p:nvSpPr>
          <p:spPr bwMode="auto">
            <a:xfrm>
              <a:off x="-7620" y="2511545"/>
              <a:ext cx="1048670" cy="230822"/>
            </a:xfrm>
            <a:prstGeom prst="rect">
              <a:avLst/>
            </a:prstGeom>
            <a:noFill/>
            <a:ln>
              <a:noFill/>
            </a:ln>
          </p:spPr>
          <p:txBody>
            <a:bodyPr lIns="91430" tIns="45715" rIns="91430" bIns="45715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ts val="600"/>
                </a:spcBef>
                <a:buFont typeface="맑은 고딕" pitchFamily="50" charset="-127"/>
                <a:buNone/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적용하기</a:t>
              </a:r>
              <a:endPara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TextBox 43"/>
            <p:cNvSpPr txBox="1">
              <a:spLocks noChangeArrowheads="1"/>
            </p:cNvSpPr>
            <p:nvPr userDrawn="1"/>
          </p:nvSpPr>
          <p:spPr bwMode="auto">
            <a:xfrm>
              <a:off x="57230" y="2783121"/>
              <a:ext cx="1177200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77105" indent="-77105" algn="l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실행하기</a:t>
              </a:r>
              <a:endParaRPr lang="en-US" altLang="ko-KR" sz="8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77105" indent="-77105" algn="l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점검하기</a:t>
              </a:r>
              <a:endParaRPr lang="en-US" altLang="ko-KR" sz="10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/>
          <p:cNvGrpSpPr/>
          <p:nvPr userDrawn="1"/>
        </p:nvGrpSpPr>
        <p:grpSpPr>
          <a:xfrm>
            <a:off x="-7620" y="3337550"/>
            <a:ext cx="1206554" cy="582162"/>
            <a:chOff x="27876" y="3337550"/>
            <a:chExt cx="1206554" cy="582162"/>
          </a:xfrm>
        </p:grpSpPr>
        <p:sp>
          <p:nvSpPr>
            <p:cNvPr id="46" name="TextBox 45"/>
            <p:cNvSpPr txBox="1">
              <a:spLocks noChangeArrowheads="1"/>
            </p:cNvSpPr>
            <p:nvPr userDrawn="1"/>
          </p:nvSpPr>
          <p:spPr bwMode="auto">
            <a:xfrm>
              <a:off x="27876" y="3337550"/>
              <a:ext cx="1033746" cy="217176"/>
            </a:xfrm>
            <a:prstGeom prst="rect">
              <a:avLst/>
            </a:prstGeom>
            <a:noFill/>
            <a:ln>
              <a:noFill/>
            </a:ln>
          </p:spPr>
          <p:txBody>
            <a:bodyPr lIns="77916" tIns="38958" rIns="77916" bIns="38958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>
                <a:spcBef>
                  <a:spcPts val="600"/>
                </a:spcBef>
                <a:buFont typeface="맑은 고딕" pitchFamily="50" charset="-127"/>
                <a:buNone/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▶ 정리하기</a:t>
              </a:r>
              <a:endPara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TextBox 46"/>
            <p:cNvSpPr txBox="1">
              <a:spLocks noChangeArrowheads="1"/>
            </p:cNvSpPr>
            <p:nvPr userDrawn="1"/>
          </p:nvSpPr>
          <p:spPr bwMode="auto">
            <a:xfrm>
              <a:off x="57230" y="3596547"/>
              <a:ext cx="1177200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7916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77105" indent="-77105" algn="l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요점정리</a:t>
              </a:r>
              <a:endParaRPr lang="en-US" altLang="ko-KR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77105" indent="-77105" algn="l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en-US" altLang="ko-KR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Outro</a:t>
              </a:r>
              <a:endPara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1" name="Rectangle 19"/>
          <p:cNvSpPr>
            <a:spLocks noChangeArrowheads="1"/>
          </p:cNvSpPr>
          <p:nvPr userDrawn="1"/>
        </p:nvSpPr>
        <p:spPr bwMode="auto">
          <a:xfrm>
            <a:off x="25259" y="4155874"/>
            <a:ext cx="290650" cy="95777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91430" tIns="45715" rIns="72000" bIns="45715" anchor="ctr"/>
          <a:lstStyle/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00000"/>
              </a:lnSpc>
              <a:defRPr/>
            </a:pPr>
            <a:r>
              <a:rPr kumimoji="1"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션</a:t>
            </a:r>
            <a:endParaRPr kumimoji="0" lang="ko-KR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Rectangle 22"/>
          <p:cNvSpPr>
            <a:spLocks noChangeArrowheads="1"/>
          </p:cNvSpPr>
          <p:nvPr userDrawn="1"/>
        </p:nvSpPr>
        <p:spPr bwMode="auto">
          <a:xfrm>
            <a:off x="25257" y="19025"/>
            <a:ext cx="386422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과정명</a:t>
            </a:r>
            <a:endParaRPr kumimoji="0"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Rectangle 22"/>
          <p:cNvSpPr>
            <a:spLocks noChangeArrowheads="1"/>
          </p:cNvSpPr>
          <p:nvPr userDrawn="1"/>
        </p:nvSpPr>
        <p:spPr bwMode="auto">
          <a:xfrm>
            <a:off x="5557252" y="19025"/>
            <a:ext cx="2256988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l"/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고급 시리얼 통신 기능 사용하기</a:t>
            </a:r>
          </a:p>
        </p:txBody>
      </p:sp>
      <p:sp>
        <p:nvSpPr>
          <p:cNvPr id="65" name="Rectangle 22"/>
          <p:cNvSpPr>
            <a:spLocks noChangeArrowheads="1"/>
          </p:cNvSpPr>
          <p:nvPr userDrawn="1"/>
        </p:nvSpPr>
        <p:spPr bwMode="auto">
          <a:xfrm>
            <a:off x="409429" y="19025"/>
            <a:ext cx="2074340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l" latinLnBrk="1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 플랫폼 활용 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Rectangle 22"/>
          <p:cNvSpPr>
            <a:spLocks noChangeArrowheads="1"/>
          </p:cNvSpPr>
          <p:nvPr userDrawn="1"/>
        </p:nvSpPr>
        <p:spPr bwMode="auto">
          <a:xfrm>
            <a:off x="2866286" y="19025"/>
            <a:ext cx="2308448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l" latinLnBrk="1"/>
            <a:r>
              <a: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고급 프로그래밍</a:t>
            </a:r>
          </a:p>
        </p:txBody>
      </p:sp>
      <p:sp>
        <p:nvSpPr>
          <p:cNvPr id="80" name="Rectangle 22"/>
          <p:cNvSpPr>
            <a:spLocks noChangeArrowheads="1"/>
          </p:cNvSpPr>
          <p:nvPr userDrawn="1"/>
        </p:nvSpPr>
        <p:spPr bwMode="auto">
          <a:xfrm>
            <a:off x="2483768" y="19025"/>
            <a:ext cx="382518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모듈명</a:t>
            </a:r>
            <a:endParaRPr kumimoji="0"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Rectangle 22"/>
          <p:cNvSpPr>
            <a:spLocks noChangeArrowheads="1"/>
          </p:cNvSpPr>
          <p:nvPr userDrawn="1"/>
        </p:nvSpPr>
        <p:spPr bwMode="auto">
          <a:xfrm>
            <a:off x="5174734" y="19025"/>
            <a:ext cx="382518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회차명</a:t>
            </a:r>
            <a:endParaRPr kumimoji="0"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8676456" y="4912901"/>
            <a:ext cx="432048" cy="230599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50FDCC27-B19A-4A8C-A2EB-1A8261DEB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20F25DDA-C5A4-42E8-888B-3057DC17861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48218" y="21584"/>
            <a:ext cx="860286" cy="2040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89F0DB0A-1514-47F1-A218-62DFC10EFD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14240" y="21584"/>
            <a:ext cx="433978" cy="2040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화면번호</a:t>
            </a:r>
          </a:p>
        </p:txBody>
      </p:sp>
      <p:pic>
        <p:nvPicPr>
          <p:cNvPr id="31" name="그림 30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6"/>
          <a:stretch/>
        </p:blipFill>
        <p:spPr>
          <a:xfrm>
            <a:off x="1255802" y="3895725"/>
            <a:ext cx="6575247" cy="2592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37" r:id="rId1"/>
    <p:sldLayoutId id="2147485038" r:id="rId2"/>
    <p:sldLayoutId id="2147485039" r:id="rId3"/>
    <p:sldLayoutId id="2147485045" r:id="rId4"/>
    <p:sldLayoutId id="2147485046" r:id="rId5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ea typeface="맑은 고딕" pitchFamily="50" charset="-127"/>
        </a:defRPr>
      </a:lvl5pPr>
      <a:lvl6pPr marL="389580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779159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168738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558317" algn="ctr" rtl="0" fontAlgn="base" latinLnBrk="1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292184" indent="-29218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067" indent="-243486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3948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528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107" indent="-194789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686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265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844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423" indent="-194789" algn="l" defTabSz="779159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80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159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738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317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897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476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054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634" algn="l" defTabSz="779159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56005E-5BE6-4420-BC62-E0BE51E8B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858"/>
            <a:ext cx="9144000" cy="1463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DAF419-EFDC-4AC9-B5FF-6DE468F06685}"/>
              </a:ext>
            </a:extLst>
          </p:cNvPr>
          <p:cNvSpPr txBox="1"/>
          <p:nvPr/>
        </p:nvSpPr>
        <p:spPr>
          <a:xfrm>
            <a:off x="1691679" y="1236213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>
              <a:tabLst>
                <a:tab pos="1341438" algn="l"/>
              </a:tabLst>
            </a:pPr>
            <a:r>
              <a:rPr kumimoji="0"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otype Sorts"/>
              </a:rPr>
              <a:t>시리얼 통신 사용하기</a:t>
            </a:r>
          </a:p>
        </p:txBody>
      </p:sp>
    </p:spTree>
    <p:extLst>
      <p:ext uri="{BB962C8B-B14F-4D97-AF65-F5344CB8AC3E}">
        <p14:creationId xmlns:p14="http://schemas.microsoft.com/office/powerpoint/2010/main" val="356593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시리얼 통신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964735" cy="400110"/>
            <a:chOff x="522381" y="962315"/>
            <a:chExt cx="964735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6237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개요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아두이노는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시리얼 통신이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목적으로 사용됨</a:t>
            </a:r>
            <a:endParaRPr kumimoji="0" lang="en-US" altLang="ko-KR" sz="16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981244"/>
              </p:ext>
            </p:extLst>
          </p:nvPr>
        </p:nvGraphicFramePr>
        <p:xfrm>
          <a:off x="1175235" y="1851670"/>
          <a:ext cx="6925157" cy="183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7463">
                  <a:extLst>
                    <a:ext uri="{9D8B030D-6E8A-4147-A177-3AD203B41FA5}">
                      <a16:colId xmlns:a16="http://schemas.microsoft.com/office/drawing/2014/main" val="2932524684"/>
                    </a:ext>
                  </a:extLst>
                </a:gridCol>
                <a:gridCol w="5387694">
                  <a:extLst>
                    <a:ext uri="{9D8B030D-6E8A-4147-A177-3AD203B41FA5}">
                      <a16:colId xmlns:a16="http://schemas.microsoft.com/office/drawing/2014/main" val="2778338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목적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6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업로드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스케치 코드를 </a:t>
                      </a:r>
                      <a:r>
                        <a:rPr kumimoji="0" lang="ko-KR" altLang="en-US" sz="1600" b="1" kern="1200" spc="-110" baseline="0" dirty="0" err="1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컴파일하여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600" b="1" kern="1200" spc="-110" baseline="0" dirty="0" err="1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아두이노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보드에 올리는 작업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2712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디버깅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프로그램의 오류를 수정하는 작업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 통신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1" kern="1200" spc="-110" baseline="0" dirty="0" err="1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아두이노와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컴퓨터 또는 다른 장치와 통신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2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44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시리얼 통신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964735" cy="400110"/>
            <a:chOff x="522381" y="962315"/>
            <a:chExt cx="964735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6237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개요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4111152" cy="131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아두이노는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하드웨어 시리얼 통신과 소프트웨어 시리얼 통신을 지원함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 시리얼 통신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b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D0, D1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핀의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핀을 사용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177" y="1724803"/>
            <a:ext cx="3495771" cy="24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48117"/>
              </p:ext>
            </p:extLst>
          </p:nvPr>
        </p:nvGraphicFramePr>
        <p:xfrm>
          <a:off x="1213140" y="2853934"/>
          <a:ext cx="3430868" cy="137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8620">
                  <a:extLst>
                    <a:ext uri="{9D8B030D-6E8A-4147-A177-3AD203B41FA5}">
                      <a16:colId xmlns:a16="http://schemas.microsoft.com/office/drawing/2014/main" val="293252468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778338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779159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핀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800" b="0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90000" marB="90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C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6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D0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번 핀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 err="1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RxD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수신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핀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2712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D1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번 핀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F2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0" baseline="0" dirty="0" err="1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TxD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송신</a:t>
                      </a:r>
                      <a:r>
                        <a:rPr kumimoji="0" lang="en-US" altLang="ko-KR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600" b="1" kern="1200" spc="-110" baseline="0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핀</a:t>
                      </a:r>
                    </a:p>
                  </a:txBody>
                  <a:tcPr marT="108000" marB="108000" anchor="ctr">
                    <a:lnL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EAB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5569719" y="1229962"/>
            <a:ext cx="2046458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r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 시리얼 통신 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767392" y="4659982"/>
            <a:ext cx="12336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en-US" altLang="ko-KR" sz="1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Fritizng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kumimoji="0" lang="ko-KR" altLang="en-US" sz="14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07" b="74377"/>
          <a:stretch/>
        </p:blipFill>
        <p:spPr bwMode="auto">
          <a:xfrm>
            <a:off x="7599812" y="694484"/>
            <a:ext cx="529983" cy="802006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8129795" y="1688602"/>
            <a:ext cx="369885" cy="548776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29795" y="683275"/>
            <a:ext cx="369885" cy="1041528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599812" y="1496490"/>
            <a:ext cx="529983" cy="192112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79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시리얼 통신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964735" cy="400110"/>
            <a:chOff x="522381" y="962315"/>
            <a:chExt cx="964735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6237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개요</a:t>
              </a:r>
            </a:p>
          </p:txBody>
        </p:sp>
      </p:grpSp>
      <p:sp>
        <p:nvSpPr>
          <p:cNvPr id="18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4111152" cy="159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D0, D1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핀이 디지털 핀으로 </a:t>
            </a:r>
            <a:b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사용하지 않고 시리얼 용으로 사용되면 하드웨어 시리얼 통신 핀이 됨</a:t>
            </a: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시리얼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b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D0, D1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이외의 핀을 시리얼 용으로 사용</a:t>
            </a:r>
          </a:p>
        </p:txBody>
      </p:sp>
      <p:pic>
        <p:nvPicPr>
          <p:cNvPr id="26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177" y="1724803"/>
            <a:ext cx="3495771" cy="24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 bwMode="auto">
          <a:xfrm>
            <a:off x="8126730" y="1724803"/>
            <a:ext cx="285522" cy="441652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01090" y="1419622"/>
            <a:ext cx="2046458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r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하드웨어 시리얼 통신 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767392" y="4659982"/>
            <a:ext cx="12336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kumimoji="0" lang="ko-KR" altLang="en-US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en-US" altLang="ko-KR" sz="1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Fritizng</a:t>
            </a:r>
            <a:r>
              <a:rPr kumimoji="0" lang="en-US" altLang="ko-KR" sz="1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kumimoji="0" lang="ko-KR" altLang="en-US" sz="14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6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45" b="1137"/>
          <a:stretch/>
        </p:blipFill>
        <p:spPr>
          <a:xfrm>
            <a:off x="86400" y="529350"/>
            <a:ext cx="9057600" cy="46141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 bwMode="auto">
          <a:xfrm rot="5400000" flipH="1">
            <a:off x="6401245" y="-190944"/>
            <a:ext cx="637284" cy="484822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시리얼 통신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964735" cy="400110"/>
            <a:chOff x="522381" y="962315"/>
            <a:chExt cx="964735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6237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설정</a:t>
              </a:r>
            </a:p>
          </p:txBody>
        </p:sp>
      </p:grpSp>
      <p:sp>
        <p:nvSpPr>
          <p:cNvPr id="15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보드를 연결하면 점검해야 할 사항이 있음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상에서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보드가 연결된 시리얼 포트 번호를 확인하여 선택해야 함</a:t>
            </a:r>
          </a:p>
        </p:txBody>
      </p:sp>
    </p:spTree>
    <p:extLst>
      <p:ext uri="{BB962C8B-B14F-4D97-AF65-F5344CB8AC3E}">
        <p14:creationId xmlns:p14="http://schemas.microsoft.com/office/powerpoint/2010/main" val="3847373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시리얼 통신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964735" cy="400110"/>
            <a:chOff x="522381" y="962315"/>
            <a:chExt cx="964735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6237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설정</a:t>
              </a: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89" y="2283718"/>
            <a:ext cx="4132506" cy="24486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2059"/>
          <a:stretch/>
        </p:blipFill>
        <p:spPr>
          <a:xfrm>
            <a:off x="5333522" y="2283718"/>
            <a:ext cx="3126910" cy="244862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등록정보의 포트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(COM)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보드의 연결 번호 확인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(ex. COM11)</a:t>
            </a: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툴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포트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보드의 연결 번호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(ex. COM11)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527314" y="3807316"/>
            <a:ext cx="1364476" cy="170324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642364" y="4321666"/>
            <a:ext cx="818068" cy="170324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3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시리얼 통신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1892553" cy="400110"/>
            <a:chOff x="522381" y="962315"/>
            <a:chExt cx="1892553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5515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모니터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3793512" cy="934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시리얼 통신을 통하여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상에서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상태를 읽거나 명령을 내릴 수 있는 메뉴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988" y="1875281"/>
            <a:ext cx="3842468" cy="2859362"/>
          </a:xfrm>
          <a:prstGeom prst="rect">
            <a:avLst/>
          </a:prstGeom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3"/>
          <a:stretch/>
        </p:blipFill>
        <p:spPr bwMode="auto">
          <a:xfrm>
            <a:off x="4833989" y="1475614"/>
            <a:ext cx="384246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 bwMode="auto">
          <a:xfrm>
            <a:off x="8376994" y="1498456"/>
            <a:ext cx="252000" cy="252000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7142554" y="4478248"/>
            <a:ext cx="900000" cy="180000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845124" y="1883638"/>
            <a:ext cx="518964" cy="180000"/>
          </a:xfrm>
          <a:prstGeom prst="rect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26242" y="1164625"/>
            <a:ext cx="1250214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r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 모니터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1187624" y="2766288"/>
            <a:ext cx="4176464" cy="0"/>
          </a:xfrm>
          <a:prstGeom prst="line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/>
        </p:nvSpPr>
        <p:spPr>
          <a:xfrm>
            <a:off x="1187624" y="2427734"/>
            <a:ext cx="1880304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7FC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 포트 번호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187624" y="2781116"/>
            <a:ext cx="3612144" cy="523220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anchor="t">
            <a:spAutoFit/>
          </a:bodyPr>
          <a:lstStyle/>
          <a:p>
            <a:pPr marL="222250" indent="-222250" algn="l" defTabSz="1219406">
              <a:spcAft>
                <a:spcPts val="600"/>
              </a:spcAft>
              <a:buClr>
                <a:srgbClr val="7FCA5A"/>
              </a:buClr>
              <a:buSzPct val="100000"/>
              <a:buBlip>
                <a:blip r:embed="rId8"/>
              </a:buBlip>
              <a:tabLst>
                <a:tab pos="384175" algn="l"/>
              </a:tabLst>
              <a:defRPr/>
            </a:pP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등록 정보의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 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포트를 통해 </a:t>
            </a:r>
            <a:r>
              <a:rPr kumimoji="0" lang="ko-KR" altLang="en-US" sz="1400" b="1" spc="-11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아두이노가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몇 번 시리얼 포트에 연결되어 있는지 확인</a:t>
            </a: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5364088" y="2063638"/>
            <a:ext cx="0" cy="702650"/>
          </a:xfrm>
          <a:prstGeom prst="line">
            <a:avLst/>
          </a:prstGeom>
          <a:noFill/>
          <a:ln w="38100" cap="rnd">
            <a:solidFill>
              <a:srgbClr val="7FC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187624" y="3759135"/>
            <a:ext cx="5954930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직사각형 35"/>
          <p:cNvSpPr/>
          <p:nvPr/>
        </p:nvSpPr>
        <p:spPr>
          <a:xfrm>
            <a:off x="1187624" y="3420581"/>
            <a:ext cx="1880304" cy="33855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Baud Rate</a:t>
            </a:r>
            <a:endParaRPr kumimoji="0" lang="ko-KR" altLang="en-US" sz="16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srgbClr val="ED7D1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87624" y="3773963"/>
            <a:ext cx="3612144" cy="1031051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anchor="t">
            <a:spAutoFit/>
          </a:bodyPr>
          <a:lstStyle/>
          <a:p>
            <a:pPr marL="222250" indent="-222250" algn="l" defTabSz="1219406">
              <a:spcAft>
                <a:spcPts val="600"/>
              </a:spcAft>
              <a:buClr>
                <a:srgbClr val="7FCA5A"/>
              </a:buClr>
              <a:buSzPct val="100000"/>
              <a:buBlip>
                <a:blip r:embed="rId8"/>
              </a:buBlip>
              <a:tabLst>
                <a:tab pos="384175" algn="l"/>
              </a:tabLst>
              <a:defRPr/>
            </a:pP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 메시지 입출력 속도로 기본적으로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9600bps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설정되어 있음</a:t>
            </a:r>
            <a:endParaRPr kumimoji="0" lang="en-US" altLang="ko-KR" sz="1400" b="1" spc="-110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2250" indent="-222250" algn="l" defTabSz="1219406">
              <a:spcAft>
                <a:spcPts val="600"/>
              </a:spcAft>
              <a:buClr>
                <a:srgbClr val="7FCA5A"/>
              </a:buClr>
              <a:buSzPct val="100000"/>
              <a:buBlip>
                <a:blip r:embed="rId8"/>
              </a:buBlip>
              <a:tabLst>
                <a:tab pos="384175" algn="l"/>
              </a:tabLst>
              <a:defRPr/>
            </a:pP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스케치 코드에서 속도를 수정하면 거기에 맞게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baud rate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설정도 수정해야 함</a:t>
            </a:r>
            <a:endParaRPr kumimoji="0" lang="en-US" altLang="ko-KR" sz="1400" b="1" spc="-110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연결선 37"/>
          <p:cNvCxnSpPr>
            <a:stCxn id="24" idx="1"/>
          </p:cNvCxnSpPr>
          <p:nvPr/>
        </p:nvCxnSpPr>
        <p:spPr>
          <a:xfrm flipV="1">
            <a:off x="7142554" y="3759137"/>
            <a:ext cx="0" cy="809111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6251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827858"/>
            <a:ext cx="9144000" cy="2914322"/>
            <a:chOff x="0" y="877466"/>
            <a:chExt cx="9144000" cy="2914322"/>
          </a:xfrm>
        </p:grpSpPr>
        <p:grpSp>
          <p:nvGrpSpPr>
            <p:cNvPr id="12" name="그룹 11"/>
            <p:cNvGrpSpPr/>
            <p:nvPr/>
          </p:nvGrpSpPr>
          <p:grpSpPr>
            <a:xfrm>
              <a:off x="0" y="877466"/>
              <a:ext cx="9144000" cy="1463040"/>
              <a:chOff x="0" y="877466"/>
              <a:chExt cx="9144000" cy="146304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7466"/>
                <a:ext cx="9144000" cy="146304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ED6DF8-7FAB-424C-A0FB-58BACB197EC7}"/>
                  </a:ext>
                </a:extLst>
              </p:cNvPr>
              <p:cNvSpPr txBox="1"/>
              <p:nvPr/>
            </p:nvSpPr>
            <p:spPr>
              <a:xfrm>
                <a:off x="1547662" y="1285821"/>
                <a:ext cx="6048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>
                  <a:tabLst>
                    <a:tab pos="1341438" algn="l"/>
                  </a:tabLst>
                </a:pPr>
                <a:r>
                  <a:rPr kumimoji="0" lang="ko-KR" altLang="en-US" sz="36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Monotype Sorts"/>
                  </a:rPr>
                  <a:t>아두이노의</a:t>
                </a:r>
                <a:r>
                  <a:rPr kumimoji="0" lang="ko-KR" altLang="en-US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Monotype Sorts"/>
                  </a:rPr>
                  <a:t> 시리얼 통신 함수들</a:t>
                </a: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D211DA-A8C3-456C-A46F-D9FAD2D3B246}"/>
                </a:ext>
              </a:extLst>
            </p:cNvPr>
            <p:cNvSpPr/>
            <p:nvPr/>
          </p:nvSpPr>
          <p:spPr>
            <a:xfrm>
              <a:off x="2843806" y="2591470"/>
              <a:ext cx="3456386" cy="1200318"/>
            </a:xfrm>
            <a:prstGeom prst="rect">
              <a:avLst/>
            </a:prstGeom>
          </p:spPr>
          <p:txBody>
            <a:bodyPr wrap="square" lIns="91430" tIns="45715" rIns="91430" bIns="45715">
              <a:spAutoFit/>
            </a:bodyPr>
            <a:lstStyle/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62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3358723" cy="400110"/>
            <a:chOff x="522381" y="962315"/>
            <a:chExt cx="3358723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30177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자주 사용하는 시리얼 함수들</a:t>
              </a:r>
            </a:p>
          </p:txBody>
        </p:sp>
      </p:grpSp>
      <p:sp>
        <p:nvSpPr>
          <p:cNvPr id="13" name="직사각형 12"/>
          <p:cNvSpPr/>
          <p:nvPr/>
        </p:nvSpPr>
        <p:spPr bwMode="auto">
          <a:xfrm>
            <a:off x="901698" y="1475614"/>
            <a:ext cx="2374157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Serial.begin</a:t>
            </a:r>
            <a:r>
              <a:rPr lang="en-US" altLang="ko-KR" sz="1800" b="1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1800" b="1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420926" y="1475614"/>
            <a:ext cx="2374157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Serial.print</a:t>
            </a:r>
            <a:r>
              <a:rPr lang="en-US" altLang="ko-KR" sz="1800" b="1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1800" b="1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940152" y="1475614"/>
            <a:ext cx="2374157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Serial.println</a:t>
            </a:r>
            <a:r>
              <a:rPr lang="en-US" altLang="ko-KR" sz="1800" b="1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1800" b="1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161312" y="2089610"/>
            <a:ext cx="2374157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Serial.available</a:t>
            </a:r>
            <a:r>
              <a:rPr lang="en-US" altLang="ko-KR" sz="1800" b="1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1800" b="1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680540" y="2089610"/>
            <a:ext cx="2374157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Serial.read</a:t>
            </a:r>
            <a:r>
              <a:rPr lang="en-US" altLang="ko-KR" sz="1800" b="1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1800" b="1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02381" y="2943984"/>
            <a:ext cx="7742685" cy="707886"/>
            <a:chOff x="1385582" y="2893042"/>
            <a:chExt cx="5288356" cy="707886"/>
          </a:xfrm>
        </p:grpSpPr>
        <p:sp>
          <p:nvSpPr>
            <p:cNvPr id="21" name="직사각형 20"/>
            <p:cNvSpPr/>
            <p:nvPr/>
          </p:nvSpPr>
          <p:spPr>
            <a:xfrm>
              <a:off x="1568167" y="3013650"/>
              <a:ext cx="49195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eaLnBrk="0" hangingPunct="0">
                <a:spcBef>
                  <a:spcPts val="6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통신의 </a:t>
              </a:r>
              <a:r>
                <a:rPr kumimoji="0" lang="ko-KR" altLang="en-US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시작</a:t>
              </a:r>
              <a:r>
                <a:rPr kumimoji="0" lang="en-US" altLang="ko-KR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kumimoji="0" lang="ko-KR" altLang="en-US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속도</a:t>
              </a:r>
              <a:r>
                <a:rPr kumimoji="0" lang="ko-KR" altLang="en-US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설정</a:t>
              </a:r>
              <a:r>
                <a:rPr kumimoji="0" lang="en-US" altLang="ko-KR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kumimoji="0" lang="ko-KR" altLang="en-US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데이터를 </a:t>
              </a:r>
              <a:r>
                <a:rPr kumimoji="0" lang="ko-KR" altLang="en-US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송신</a:t>
              </a:r>
              <a:r>
                <a:rPr kumimoji="0" lang="ko-KR" altLang="en-US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하고 </a:t>
              </a:r>
              <a:r>
                <a:rPr kumimoji="0" lang="ko-KR" altLang="en-US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수신</a:t>
              </a:r>
              <a:r>
                <a:rPr kumimoji="0" lang="ko-KR" altLang="en-US" sz="2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하는데 사용되는 </a:t>
              </a:r>
              <a:r>
                <a:rPr kumimoji="0" lang="ko-KR" altLang="en-US" sz="2000" b="1" kern="0" spc="-122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함수들임</a:t>
              </a:r>
              <a:endParaRPr kumimoji="0" lang="ko-KR" altLang="en-US" sz="2000" b="1" kern="0" spc="-122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85582" y="2893042"/>
              <a:ext cx="27201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4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endParaRPr lang="ko-KR" altLang="en-US" sz="4000" dirty="0">
                <a:solidFill>
                  <a:srgbClr val="7FC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401927" y="2893042"/>
              <a:ext cx="27201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40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</a:t>
              </a:r>
              <a:endParaRPr lang="ko-KR" altLang="en-US" sz="4000" dirty="0">
                <a:solidFill>
                  <a:srgbClr val="7FC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640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265540" cy="400110"/>
            <a:chOff x="522381" y="962315"/>
            <a:chExt cx="2265540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19245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Serial.begin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 통신의 시작을 알리는 함수로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baud rate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설정함</a:t>
            </a:r>
          </a:p>
        </p:txBody>
      </p:sp>
      <p:sp>
        <p:nvSpPr>
          <p:cNvPr id="14" name="직사각형 13"/>
          <p:cNvSpPr/>
          <p:nvPr/>
        </p:nvSpPr>
        <p:spPr bwMode="auto">
          <a:xfrm flipH="1">
            <a:off x="1115615" y="1900232"/>
            <a:ext cx="8028385" cy="540000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Serial.begin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(speed)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78893" y="2480882"/>
            <a:ext cx="7510711" cy="338554"/>
            <a:chOff x="5270739" y="3869255"/>
            <a:chExt cx="7510711" cy="338554"/>
          </a:xfrm>
        </p:grpSpPr>
        <p:sp>
          <p:nvSpPr>
            <p:cNvPr id="20" name="직사각형 19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flipH="1">
              <a:off x="5303497" y="3869255"/>
              <a:ext cx="7477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IDE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시리얼 모니터 프로그램의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Baud rate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초기값은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9600bps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임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378893" y="2802980"/>
            <a:ext cx="7406284" cy="338554"/>
            <a:chOff x="5270739" y="3869255"/>
            <a:chExt cx="7406284" cy="338554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5303497" y="3869255"/>
              <a:ext cx="73735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다른 속도로 선택 가능하며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최대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115200bps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까지 선택 가능함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578906" y="3207122"/>
            <a:ext cx="4795119" cy="346509"/>
            <a:chOff x="1155252" y="2851071"/>
            <a:chExt cx="4795119" cy="346509"/>
          </a:xfrm>
        </p:grpSpPr>
        <p:grpSp>
          <p:nvGrpSpPr>
            <p:cNvPr id="27" name="그룹 26"/>
            <p:cNvGrpSpPr/>
            <p:nvPr/>
          </p:nvGrpSpPr>
          <p:grpSpPr>
            <a:xfrm>
              <a:off x="1155252" y="2859026"/>
              <a:ext cx="281351" cy="338554"/>
              <a:chOff x="1155252" y="2859026"/>
              <a:chExt cx="281351" cy="338554"/>
            </a:xfrm>
          </p:grpSpPr>
          <p:sp>
            <p:nvSpPr>
              <p:cNvPr id="29" name="모서리가 둥근 직사각형 28"/>
              <p:cNvSpPr/>
              <p:nvPr/>
            </p:nvSpPr>
            <p:spPr bwMode="auto">
              <a:xfrm rot="13500000">
                <a:off x="1164696" y="2886000"/>
                <a:ext cx="271908" cy="271906"/>
              </a:xfrm>
              <a:prstGeom prst="roundRect">
                <a:avLst/>
              </a:prstGeom>
              <a:gradFill>
                <a:gsLst>
                  <a:gs pos="75000">
                    <a:schemeClr val="accent6">
                      <a:lumMod val="60000"/>
                      <a:lumOff val="40000"/>
                    </a:schemeClr>
                  </a:gs>
                  <a:gs pos="19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155252" y="2859026"/>
                <a:ext cx="2399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8"/>
                <a:r>
                  <a:rPr lang="ko-KR" altLang="en-US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</a:t>
                </a: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1463181" y="2851071"/>
              <a:ext cx="44871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9376">
                <a:spcAft>
                  <a:spcPts val="0"/>
                </a:spcAft>
                <a:buSzPct val="130000"/>
                <a:tabLst>
                  <a:tab pos="384166" algn="l"/>
                </a:tabLst>
                <a:defRPr/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Baud rate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17A1A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9600bps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설정하여 시리얼 통신을 시작함</a:t>
              </a:r>
            </a:p>
          </p:txBody>
        </p:sp>
      </p:grpSp>
      <p:sp>
        <p:nvSpPr>
          <p:cNvPr id="31" name="직사각형 30"/>
          <p:cNvSpPr/>
          <p:nvPr/>
        </p:nvSpPr>
        <p:spPr bwMode="auto">
          <a:xfrm>
            <a:off x="2019811" y="3647393"/>
            <a:ext cx="6397557" cy="588218"/>
          </a:xfrm>
          <a:prstGeom prst="rect">
            <a:avLst/>
          </a:prstGeom>
          <a:gradFill flip="none" rotWithShape="1">
            <a:gsLst>
              <a:gs pos="10000">
                <a:srgbClr val="ED7D1A"/>
              </a:gs>
              <a:gs pos="0">
                <a:srgbClr val="ED7D1A"/>
              </a:gs>
              <a:gs pos="89000">
                <a:srgbClr val="ED7D1A"/>
              </a:gs>
              <a:gs pos="87000">
                <a:schemeClr val="bg1"/>
              </a:gs>
              <a:gs pos="10000">
                <a:schemeClr val="bg1"/>
              </a:gs>
              <a:gs pos="100000">
                <a:srgbClr val="ED7D1A"/>
              </a:gs>
            </a:gsLst>
            <a:lin ang="16200000" scaled="1"/>
            <a:tileRect/>
          </a:gra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defTabSz="744139"/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Serial.begin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17A1A5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9600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450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175772" cy="400110"/>
            <a:chOff x="522381" y="962315"/>
            <a:chExt cx="2175772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18347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Serial.print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 포트에 데이터를 전송하는 함수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아두이노의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값을 컴퓨터로 보내거나 외부 디바이스로 보내는 함수</a:t>
            </a:r>
          </a:p>
        </p:txBody>
      </p:sp>
      <p:sp>
        <p:nvSpPr>
          <p:cNvPr id="14" name="직사각형 13"/>
          <p:cNvSpPr/>
          <p:nvPr/>
        </p:nvSpPr>
        <p:spPr bwMode="auto">
          <a:xfrm flipH="1">
            <a:off x="1115616" y="2283718"/>
            <a:ext cx="8028382" cy="830997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Serial.print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(data)</a:t>
            </a:r>
          </a:p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Serial.print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data,encoding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4" name="직사각형 33"/>
          <p:cNvSpPr/>
          <p:nvPr/>
        </p:nvSpPr>
        <p:spPr bwMode="auto">
          <a:xfrm>
            <a:off x="1115617" y="3397746"/>
            <a:ext cx="3545715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076940" y="3913238"/>
            <a:ext cx="3636000" cy="0"/>
          </a:xfrm>
          <a:prstGeom prst="straightConnector1">
            <a:avLst/>
          </a:prstGeom>
          <a:ln w="31750" cap="rnd">
            <a:solidFill>
              <a:srgbClr val="47BE5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 bwMode="auto">
          <a:xfrm>
            <a:off x="1115617" y="3976074"/>
            <a:ext cx="3545715" cy="756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아스키 </a:t>
            </a: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텍스트값으로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출력됨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5031389" y="3397746"/>
            <a:ext cx="3545715" cy="452655"/>
          </a:xfrm>
          <a:prstGeom prst="rect">
            <a:avLst/>
          </a:prstGeom>
          <a:gradFill flip="none" rotWithShape="1">
            <a:gsLst>
              <a:gs pos="0">
                <a:srgbClr val="EE6E50"/>
              </a:gs>
              <a:gs pos="100000">
                <a:srgbClr val="E94923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encoding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5004048" y="3913238"/>
            <a:ext cx="3636000" cy="0"/>
          </a:xfrm>
          <a:prstGeom prst="straightConnector1">
            <a:avLst/>
          </a:prstGeom>
          <a:ln w="31750" cap="rnd">
            <a:solidFill>
              <a:srgbClr val="E9492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 bwMode="auto">
          <a:xfrm>
            <a:off x="5031389" y="3976073"/>
            <a:ext cx="3545715" cy="756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  <a:defRPr/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설정값에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따라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,8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,10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16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 및 소수점 </a:t>
            </a: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자리값을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지정하여 출력 가능</a:t>
            </a:r>
          </a:p>
        </p:txBody>
      </p:sp>
    </p:spTree>
    <p:extLst>
      <p:ext uri="{BB962C8B-B14F-4D97-AF65-F5344CB8AC3E}">
        <p14:creationId xmlns:p14="http://schemas.microsoft.com/office/powerpoint/2010/main" val="2553074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827858"/>
            <a:ext cx="9144000" cy="2914322"/>
            <a:chOff x="0" y="877466"/>
            <a:chExt cx="9144000" cy="2914322"/>
          </a:xfrm>
        </p:grpSpPr>
        <p:grpSp>
          <p:nvGrpSpPr>
            <p:cNvPr id="12" name="그룹 11"/>
            <p:cNvGrpSpPr/>
            <p:nvPr/>
          </p:nvGrpSpPr>
          <p:grpSpPr>
            <a:xfrm>
              <a:off x="0" y="877466"/>
              <a:ext cx="9144000" cy="1463040"/>
              <a:chOff x="0" y="877466"/>
              <a:chExt cx="9144000" cy="146304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7466"/>
                <a:ext cx="9144000" cy="146304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ED6DF8-7FAB-424C-A0FB-58BACB197EC7}"/>
                  </a:ext>
                </a:extLst>
              </p:cNvPr>
              <p:cNvSpPr txBox="1"/>
              <p:nvPr/>
            </p:nvSpPr>
            <p:spPr>
              <a:xfrm>
                <a:off x="1691679" y="1285821"/>
                <a:ext cx="57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>
                  <a:tabLst>
                    <a:tab pos="1341438" algn="l"/>
                  </a:tabLst>
                </a:pPr>
                <a:r>
                  <a:rPr kumimoji="0" lang="ko-KR" altLang="en-US" sz="3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Monotype Sorts"/>
                  </a:rPr>
                  <a:t>시리얼 통신 소개</a:t>
                </a: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D211DA-A8C3-456C-A46F-D9FAD2D3B246}"/>
                </a:ext>
              </a:extLst>
            </p:cNvPr>
            <p:cNvSpPr/>
            <p:nvPr/>
          </p:nvSpPr>
          <p:spPr>
            <a:xfrm>
              <a:off x="2843806" y="2591470"/>
              <a:ext cx="3456386" cy="1200318"/>
            </a:xfrm>
            <a:prstGeom prst="rect">
              <a:avLst/>
            </a:prstGeom>
          </p:spPr>
          <p:txBody>
            <a:bodyPr wrap="square" lIns="91430" tIns="45715" rIns="91430" bIns="45715">
              <a:spAutoFit/>
            </a:bodyPr>
            <a:lstStyle/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통신이란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아두이노의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시리얼 통신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9202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D7D1A"/>
            </a:gs>
            <a:gs pos="0">
              <a:schemeClr val="accent6"/>
            </a:gs>
            <a:gs pos="90000">
              <a:schemeClr val="accent6"/>
            </a:gs>
            <a:gs pos="88000">
              <a:schemeClr val="bg1"/>
            </a:gs>
            <a:gs pos="13000">
              <a:schemeClr val="bg1"/>
            </a:gs>
            <a:gs pos="100000">
              <a:schemeClr val="accent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 bwMode="auto">
          <a:xfrm>
            <a:off x="2019811" y="2499743"/>
            <a:ext cx="6397557" cy="2377058"/>
          </a:xfrm>
          <a:prstGeom prst="rect">
            <a:avLst/>
          </a:prstGeom>
          <a:gradFill flip="none" rotWithShape="1">
            <a:gsLst>
              <a:gs pos="3000">
                <a:srgbClr val="ED7D1A"/>
              </a:gs>
              <a:gs pos="0">
                <a:srgbClr val="ED7D1A"/>
              </a:gs>
              <a:gs pos="100000">
                <a:srgbClr val="ED7D1A"/>
              </a:gs>
              <a:gs pos="96000">
                <a:schemeClr val="bg1"/>
              </a:gs>
              <a:gs pos="3000">
                <a:schemeClr val="bg1"/>
              </a:gs>
              <a:gs pos="96000">
                <a:srgbClr val="ED7D1A"/>
              </a:gs>
            </a:gsLst>
            <a:lin ang="16200000" scaled="1"/>
            <a:tileRect/>
          </a:gra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(78);</a:t>
            </a: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(78, BIN);</a:t>
            </a: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(78, HEX);</a:t>
            </a: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(1.23456, 0);</a:t>
            </a:r>
            <a:endParaRPr kumimoji="0" lang="ko-KR" altLang="en-US" sz="1600" b="1" spc="30" dirty="0">
              <a:ln>
                <a:solidFill>
                  <a:srgbClr val="E2E2E2">
                    <a:alpha val="0"/>
                  </a:srgbClr>
                </a:solidFill>
              </a:ln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(1.23456, 2);</a:t>
            </a: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(1.23456, 4);</a:t>
            </a:r>
            <a:endParaRPr kumimoji="0" lang="ko-KR" altLang="en-US" sz="1600" b="1" spc="30" dirty="0">
              <a:ln>
                <a:solidFill>
                  <a:srgbClr val="E2E2E2">
                    <a:alpha val="0"/>
                  </a:srgbClr>
                </a:solidFill>
              </a:ln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175772" cy="400110"/>
            <a:chOff x="522381" y="962315"/>
            <a:chExt cx="2175772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18347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Serial.print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sp>
        <p:nvSpPr>
          <p:cNvPr id="14" name="직사각형 13"/>
          <p:cNvSpPr/>
          <p:nvPr/>
        </p:nvSpPr>
        <p:spPr bwMode="auto">
          <a:xfrm flipH="1">
            <a:off x="1115615" y="1475614"/>
            <a:ext cx="8028383" cy="830997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Serial.print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(data)</a:t>
            </a:r>
          </a:p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Serial.print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data,encoding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578906" y="2499742"/>
            <a:ext cx="281351" cy="338554"/>
            <a:chOff x="1155252" y="2859026"/>
            <a:chExt cx="281351" cy="338554"/>
          </a:xfrm>
        </p:grpSpPr>
        <p:sp>
          <p:nvSpPr>
            <p:cNvPr id="19" name="모서리가 둥근 직사각형 18"/>
            <p:cNvSpPr/>
            <p:nvPr/>
          </p:nvSpPr>
          <p:spPr bwMode="auto">
            <a:xfrm rot="13500000">
              <a:off x="1164696" y="2886000"/>
              <a:ext cx="271908" cy="271906"/>
            </a:xfrm>
            <a:prstGeom prst="roundRect">
              <a:avLst/>
            </a:prstGeom>
            <a:gradFill>
              <a:gsLst>
                <a:gs pos="75000">
                  <a:schemeClr val="accent6">
                    <a:lumMod val="60000"/>
                    <a:lumOff val="40000"/>
                  </a:schemeClr>
                </a:gs>
                <a:gs pos="1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155252" y="2859026"/>
              <a:ext cx="2399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8"/>
              <a:r>
                <a:rPr lang="ko-KR" altLang="en-US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2267744" y="2958838"/>
            <a:ext cx="5902033" cy="0"/>
          </a:xfrm>
          <a:prstGeom prst="line">
            <a:avLst/>
          </a:prstGeom>
          <a:noFill/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5148064" y="2612044"/>
            <a:ext cx="1557734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78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2267744" y="3320614"/>
            <a:ext cx="5902033" cy="0"/>
          </a:xfrm>
          <a:prstGeom prst="line">
            <a:avLst/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직사각형 25"/>
          <p:cNvSpPr/>
          <p:nvPr/>
        </p:nvSpPr>
        <p:spPr>
          <a:xfrm>
            <a:off x="5148064" y="2973820"/>
            <a:ext cx="2115194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1001110”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267744" y="3678064"/>
            <a:ext cx="5902033" cy="0"/>
          </a:xfrm>
          <a:prstGeom prst="line">
            <a:avLst/>
          </a:prstGeom>
          <a:noFill/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직사각형 27"/>
          <p:cNvSpPr/>
          <p:nvPr/>
        </p:nvSpPr>
        <p:spPr>
          <a:xfrm>
            <a:off x="5148064" y="3331270"/>
            <a:ext cx="1671420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4E”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2267744" y="4039840"/>
            <a:ext cx="5902033" cy="0"/>
          </a:xfrm>
          <a:prstGeom prst="line">
            <a:avLst/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직사각형 29"/>
          <p:cNvSpPr/>
          <p:nvPr/>
        </p:nvSpPr>
        <p:spPr>
          <a:xfrm>
            <a:off x="5148064" y="3693046"/>
            <a:ext cx="2554289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소수점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자리를 남겨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2267744" y="4389264"/>
            <a:ext cx="5902033" cy="0"/>
          </a:xfrm>
          <a:prstGeom prst="line">
            <a:avLst/>
          </a:prstGeom>
          <a:noFill/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직사각형 31"/>
          <p:cNvSpPr/>
          <p:nvPr/>
        </p:nvSpPr>
        <p:spPr>
          <a:xfrm>
            <a:off x="5148064" y="4042470"/>
            <a:ext cx="2821798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소수점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자리를 남겨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1.23”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2267744" y="4751040"/>
            <a:ext cx="5902033" cy="0"/>
          </a:xfrm>
          <a:prstGeom prst="line">
            <a:avLst/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5148064" y="4404246"/>
            <a:ext cx="3042884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소수점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자리를 남겨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1.2346”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</p:spTree>
    <p:extLst>
      <p:ext uri="{BB962C8B-B14F-4D97-AF65-F5344CB8AC3E}">
        <p14:creationId xmlns:p14="http://schemas.microsoft.com/office/powerpoint/2010/main" val="391822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364798" cy="400110"/>
            <a:chOff x="522381" y="962315"/>
            <a:chExt cx="2364798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0238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Serial.println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6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Serial.print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함수와 동일하나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마지막에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carriage return(“\n”)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b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feed (“\r”)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삽입하여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라인의 처음으로 이동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함수</a:t>
            </a:r>
          </a:p>
        </p:txBody>
      </p:sp>
      <p:sp>
        <p:nvSpPr>
          <p:cNvPr id="14" name="직사각형 13"/>
          <p:cNvSpPr/>
          <p:nvPr/>
        </p:nvSpPr>
        <p:spPr bwMode="auto">
          <a:xfrm flipH="1">
            <a:off x="1115616" y="2174871"/>
            <a:ext cx="8028384" cy="830997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Serial.println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(data)</a:t>
            </a:r>
          </a:p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Serial.println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data,encoding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378893" y="3061827"/>
            <a:ext cx="7510711" cy="338554"/>
            <a:chOff x="5270739" y="3869255"/>
            <a:chExt cx="7510711" cy="338554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flipH="1">
              <a:off x="5303497" y="3869255"/>
              <a:ext cx="7477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encoding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설정값도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en-US" altLang="ko-KR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Serial.print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 동일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633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 bwMode="auto">
          <a:xfrm>
            <a:off x="2019811" y="2499743"/>
            <a:ext cx="6397557" cy="2377058"/>
          </a:xfrm>
          <a:prstGeom prst="rect">
            <a:avLst/>
          </a:prstGeom>
          <a:gradFill flip="none" rotWithShape="1">
            <a:gsLst>
              <a:gs pos="3000">
                <a:srgbClr val="ED7D1A"/>
              </a:gs>
              <a:gs pos="0">
                <a:srgbClr val="ED7D1A"/>
              </a:gs>
              <a:gs pos="100000">
                <a:srgbClr val="ED7D1A"/>
              </a:gs>
              <a:gs pos="96000">
                <a:schemeClr val="bg1"/>
              </a:gs>
              <a:gs pos="3000">
                <a:schemeClr val="bg1"/>
              </a:gs>
              <a:gs pos="96000">
                <a:srgbClr val="ED7D1A"/>
              </a:gs>
            </a:gsLst>
            <a:lin ang="16200000" scaled="1"/>
            <a:tileRect/>
          </a:gra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(78);</a:t>
            </a: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(78, BIN);</a:t>
            </a: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(78, HEX);</a:t>
            </a: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(1.23456, 0);</a:t>
            </a:r>
            <a:endParaRPr kumimoji="0" lang="ko-KR" altLang="en-US" sz="1600" b="1" spc="30" dirty="0">
              <a:ln>
                <a:solidFill>
                  <a:srgbClr val="E2E2E2">
                    <a:alpha val="0"/>
                  </a:srgbClr>
                </a:solidFill>
              </a:ln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(1.23456, 2);</a:t>
            </a:r>
          </a:p>
          <a:p>
            <a:pPr marL="263525" algn="l" defTabSz="744139">
              <a:spcBef>
                <a:spcPts val="900"/>
              </a:spcBef>
            </a:pP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Serial.println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(1.23456, 4);</a:t>
            </a:r>
            <a:endParaRPr kumimoji="0" lang="ko-KR" altLang="en-US" sz="1600" b="1" spc="30" dirty="0">
              <a:ln>
                <a:solidFill>
                  <a:srgbClr val="E2E2E2">
                    <a:alpha val="0"/>
                  </a:srgbClr>
                </a:solidFill>
              </a:ln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364798" cy="400110"/>
            <a:chOff x="522381" y="962315"/>
            <a:chExt cx="2364798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0238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Serial.println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sp>
        <p:nvSpPr>
          <p:cNvPr id="14" name="직사각형 13"/>
          <p:cNvSpPr/>
          <p:nvPr/>
        </p:nvSpPr>
        <p:spPr bwMode="auto">
          <a:xfrm flipH="1">
            <a:off x="1115615" y="1475614"/>
            <a:ext cx="8028383" cy="830997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Serial.println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(data)</a:t>
            </a:r>
          </a:p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Serial.println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data,encoding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578906" y="2499742"/>
            <a:ext cx="281351" cy="338554"/>
            <a:chOff x="1155252" y="2859026"/>
            <a:chExt cx="281351" cy="338554"/>
          </a:xfrm>
        </p:grpSpPr>
        <p:sp>
          <p:nvSpPr>
            <p:cNvPr id="16" name="모서리가 둥근 직사각형 15"/>
            <p:cNvSpPr/>
            <p:nvPr/>
          </p:nvSpPr>
          <p:spPr bwMode="auto">
            <a:xfrm rot="13500000">
              <a:off x="1164696" y="2886000"/>
              <a:ext cx="271908" cy="271906"/>
            </a:xfrm>
            <a:prstGeom prst="roundRect">
              <a:avLst/>
            </a:prstGeom>
            <a:gradFill>
              <a:gsLst>
                <a:gs pos="75000">
                  <a:schemeClr val="accent6">
                    <a:lumMod val="60000"/>
                    <a:lumOff val="40000"/>
                  </a:schemeClr>
                </a:gs>
                <a:gs pos="1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55252" y="2859026"/>
              <a:ext cx="2399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8"/>
              <a:r>
                <a:rPr lang="ko-KR" altLang="en-US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</a:t>
              </a: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2267744" y="2930082"/>
            <a:ext cx="5902033" cy="0"/>
          </a:xfrm>
          <a:prstGeom prst="line">
            <a:avLst/>
          </a:prstGeom>
          <a:noFill/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직사각형 32"/>
          <p:cNvSpPr/>
          <p:nvPr/>
        </p:nvSpPr>
        <p:spPr>
          <a:xfrm>
            <a:off x="5148064" y="2583288"/>
            <a:ext cx="1557734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78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267744" y="3291858"/>
            <a:ext cx="5902033" cy="0"/>
          </a:xfrm>
          <a:prstGeom prst="line">
            <a:avLst/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5148064" y="2945064"/>
            <a:ext cx="2115194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1001110”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2267744" y="3649308"/>
            <a:ext cx="5902033" cy="0"/>
          </a:xfrm>
          <a:prstGeom prst="line">
            <a:avLst/>
          </a:prstGeom>
          <a:noFill/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직사각형 36"/>
          <p:cNvSpPr/>
          <p:nvPr/>
        </p:nvSpPr>
        <p:spPr>
          <a:xfrm>
            <a:off x="5148064" y="3302514"/>
            <a:ext cx="1671420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진수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4E”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출력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2267744" y="4011084"/>
            <a:ext cx="5902033" cy="0"/>
          </a:xfrm>
          <a:prstGeom prst="line">
            <a:avLst/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직사각형 38"/>
          <p:cNvSpPr/>
          <p:nvPr/>
        </p:nvSpPr>
        <p:spPr>
          <a:xfrm>
            <a:off x="5148064" y="3664290"/>
            <a:ext cx="2554289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소수점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자리를 남겨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267744" y="4360508"/>
            <a:ext cx="5902033" cy="0"/>
          </a:xfrm>
          <a:prstGeom prst="line">
            <a:avLst/>
          </a:prstGeom>
          <a:noFill/>
          <a:ln w="38100" cap="rnd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직사각형 40"/>
          <p:cNvSpPr/>
          <p:nvPr/>
        </p:nvSpPr>
        <p:spPr>
          <a:xfrm>
            <a:off x="5148064" y="4013714"/>
            <a:ext cx="2821798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소수점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자리를 남겨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1.23”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2267744" y="4722284"/>
            <a:ext cx="5902033" cy="0"/>
          </a:xfrm>
          <a:prstGeom prst="line">
            <a:avLst/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직사각형 42"/>
          <p:cNvSpPr/>
          <p:nvPr/>
        </p:nvSpPr>
        <p:spPr>
          <a:xfrm>
            <a:off x="5148064" y="4375490"/>
            <a:ext cx="3042884" cy="338554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소수점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자리를 남겨 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1.2346”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출력</a:t>
            </a:r>
          </a:p>
        </p:txBody>
      </p:sp>
    </p:spTree>
    <p:extLst>
      <p:ext uri="{BB962C8B-B14F-4D97-AF65-F5344CB8AC3E}">
        <p14:creationId xmlns:p14="http://schemas.microsoft.com/office/powerpoint/2010/main" val="161019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587486" cy="400110"/>
            <a:chOff x="522381" y="962315"/>
            <a:chExt cx="2587486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2465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Serial.available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시리얼을 통해 수신한 데이터가 있을 때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true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리턴함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 flipH="1">
            <a:off x="1115616" y="1900232"/>
            <a:ext cx="8028384" cy="540000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Serial.available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78893" y="2480882"/>
            <a:ext cx="7510711" cy="338554"/>
            <a:chOff x="5270739" y="3869255"/>
            <a:chExt cx="7510711" cy="338554"/>
          </a:xfrm>
        </p:grpSpPr>
        <p:sp>
          <p:nvSpPr>
            <p:cNvPr id="20" name="직사각형 19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flipH="1">
              <a:off x="5303497" y="3869255"/>
              <a:ext cx="7477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Read()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함수로 시리얼 포트를 읽기 전에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아직 읽지 않은 데이터의 바이트 수를 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리턴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378893" y="2802980"/>
            <a:ext cx="7406284" cy="338554"/>
            <a:chOff x="5270739" y="3869255"/>
            <a:chExt cx="7406284" cy="338554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5303497" y="3869255"/>
              <a:ext cx="73735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Read()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함수를 통해 데이터를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모두 읽으면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으로 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리턴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됨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330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587486" cy="400110"/>
            <a:chOff x="522381" y="962315"/>
            <a:chExt cx="2587486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2465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Serial.available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sp>
        <p:nvSpPr>
          <p:cNvPr id="15" name="직사각형 14"/>
          <p:cNvSpPr/>
          <p:nvPr/>
        </p:nvSpPr>
        <p:spPr bwMode="auto">
          <a:xfrm flipH="1">
            <a:off x="1115615" y="1475614"/>
            <a:ext cx="8028383" cy="461665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Serial.available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578906" y="2152402"/>
            <a:ext cx="6992354" cy="584775"/>
            <a:chOff x="1155252" y="2851071"/>
            <a:chExt cx="6992354" cy="584775"/>
          </a:xfrm>
        </p:grpSpPr>
        <p:grpSp>
          <p:nvGrpSpPr>
            <p:cNvPr id="20" name="그룹 19"/>
            <p:cNvGrpSpPr/>
            <p:nvPr/>
          </p:nvGrpSpPr>
          <p:grpSpPr>
            <a:xfrm>
              <a:off x="1155252" y="2859026"/>
              <a:ext cx="281351" cy="338554"/>
              <a:chOff x="1155252" y="2859026"/>
              <a:chExt cx="281351" cy="338554"/>
            </a:xfrm>
          </p:grpSpPr>
          <p:sp>
            <p:nvSpPr>
              <p:cNvPr id="22" name="모서리가 둥근 직사각형 21"/>
              <p:cNvSpPr/>
              <p:nvPr/>
            </p:nvSpPr>
            <p:spPr bwMode="auto">
              <a:xfrm rot="13500000">
                <a:off x="1164696" y="2886000"/>
                <a:ext cx="271908" cy="271906"/>
              </a:xfrm>
              <a:prstGeom prst="roundRect">
                <a:avLst/>
              </a:prstGeom>
              <a:gradFill>
                <a:gsLst>
                  <a:gs pos="75000">
                    <a:schemeClr val="accent6">
                      <a:lumMod val="60000"/>
                      <a:lumOff val="40000"/>
                    </a:schemeClr>
                  </a:gs>
                  <a:gs pos="19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155252" y="2859026"/>
                <a:ext cx="2399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8"/>
                <a:r>
                  <a:rPr lang="ko-KR" altLang="en-US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1463181" y="2851071"/>
              <a:ext cx="66844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219376">
                <a:spcAft>
                  <a:spcPts val="0"/>
                </a:spcAft>
                <a:buSzPct val="130000"/>
                <a:tabLst>
                  <a:tab pos="384166" algn="l"/>
                </a:tabLst>
                <a:defRPr/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Loop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등에 존재하여 시리얼 포트에 읽을 데이터가 있으면 </a:t>
              </a:r>
              <a:b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kumimoji="0" lang="en-US" altLang="ko-KR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Serial.available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양수값이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되어 </a:t>
              </a:r>
              <a:r>
                <a:rPr kumimoji="0" lang="en-US" altLang="ko-KR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indata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시리얼 데이터를 읽음</a:t>
              </a:r>
            </a:p>
          </p:txBody>
        </p:sp>
      </p:grpSp>
      <p:sp>
        <p:nvSpPr>
          <p:cNvPr id="24" name="직사각형 23"/>
          <p:cNvSpPr/>
          <p:nvPr/>
        </p:nvSpPr>
        <p:spPr bwMode="auto">
          <a:xfrm>
            <a:off x="2019811" y="2859059"/>
            <a:ext cx="6397557" cy="1656907"/>
          </a:xfrm>
          <a:prstGeom prst="rect">
            <a:avLst/>
          </a:prstGeom>
          <a:gradFill flip="none" rotWithShape="1">
            <a:gsLst>
              <a:gs pos="7000">
                <a:srgbClr val="ED7D1A"/>
              </a:gs>
              <a:gs pos="0">
                <a:srgbClr val="ED7D1A"/>
              </a:gs>
              <a:gs pos="100000">
                <a:srgbClr val="ED7D1A"/>
              </a:gs>
              <a:gs pos="92000">
                <a:schemeClr val="bg1"/>
              </a:gs>
              <a:gs pos="7000">
                <a:schemeClr val="bg1"/>
              </a:gs>
              <a:gs pos="92000">
                <a:srgbClr val="ED7D1A"/>
              </a:gs>
            </a:gsLst>
            <a:lin ang="16200000" scaled="1"/>
            <a:tileRect/>
          </a:gra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263525" algn="l" defTabSz="744139">
              <a:spcBef>
                <a:spcPts val="300"/>
              </a:spcBef>
            </a:pP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if(Serial. available())</a:t>
            </a:r>
          </a:p>
          <a:p>
            <a:pPr marL="263525" algn="l" defTabSz="744139">
              <a:spcBef>
                <a:spcPts val="300"/>
              </a:spcBef>
            </a:pP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 marL="263525" algn="l" defTabSz="744139">
              <a:spcBef>
                <a:spcPts val="300"/>
              </a:spcBef>
            </a:pP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indata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 </a:t>
            </a: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Serial.read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 marL="263525" algn="l" defTabSz="744139">
              <a:spcBef>
                <a:spcPts val="300"/>
              </a:spcBef>
            </a:pP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952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155830" cy="400110"/>
            <a:chOff x="522381" y="962315"/>
            <a:chExt cx="2155830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18148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Serial.read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시리얼을 통해 수신한 데이터를 한 바이트 읽어오는 함수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 flipH="1">
            <a:off x="1115615" y="1900232"/>
            <a:ext cx="8028383" cy="540000"/>
          </a:xfrm>
          <a:prstGeom prst="rect">
            <a:avLst/>
          </a:prstGeom>
          <a:solidFill>
            <a:srgbClr val="7FCA5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Serial.read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578906" y="2643758"/>
            <a:ext cx="7122423" cy="346509"/>
            <a:chOff x="1155252" y="2851071"/>
            <a:chExt cx="7122423" cy="346509"/>
          </a:xfrm>
        </p:grpSpPr>
        <p:grpSp>
          <p:nvGrpSpPr>
            <p:cNvPr id="19" name="그룹 18"/>
            <p:cNvGrpSpPr/>
            <p:nvPr/>
          </p:nvGrpSpPr>
          <p:grpSpPr>
            <a:xfrm>
              <a:off x="1155252" y="2859026"/>
              <a:ext cx="281351" cy="338554"/>
              <a:chOff x="1155252" y="2859026"/>
              <a:chExt cx="281351" cy="338554"/>
            </a:xfrm>
          </p:grpSpPr>
          <p:sp>
            <p:nvSpPr>
              <p:cNvPr id="21" name="모서리가 둥근 직사각형 20"/>
              <p:cNvSpPr/>
              <p:nvPr/>
            </p:nvSpPr>
            <p:spPr bwMode="auto">
              <a:xfrm rot="13500000">
                <a:off x="1164696" y="2886000"/>
                <a:ext cx="271908" cy="271906"/>
              </a:xfrm>
              <a:prstGeom prst="roundRect">
                <a:avLst/>
              </a:prstGeom>
              <a:gradFill>
                <a:gsLst>
                  <a:gs pos="75000">
                    <a:schemeClr val="accent6">
                      <a:lumMod val="60000"/>
                      <a:lumOff val="40000"/>
                    </a:schemeClr>
                  </a:gs>
                  <a:gs pos="19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155252" y="2859026"/>
                <a:ext cx="2399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8"/>
                <a:r>
                  <a:rPr lang="ko-KR" altLang="en-US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463181" y="2851071"/>
              <a:ext cx="68144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9376">
                <a:spcAft>
                  <a:spcPts val="0"/>
                </a:spcAft>
                <a:buSzPct val="130000"/>
                <a:tabLst>
                  <a:tab pos="384166" algn="l"/>
                </a:tabLst>
                <a:defRPr/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포트에 수신 데이터가 존재하면 한 바이트를 </a:t>
              </a:r>
              <a:r>
                <a:rPr kumimoji="0" lang="en-US" altLang="ko-KR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indata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읽어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print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출력하는 함수</a:t>
              </a:r>
            </a:p>
          </p:txBody>
        </p:sp>
      </p:grpSp>
      <p:sp>
        <p:nvSpPr>
          <p:cNvPr id="23" name="직사각형 22"/>
          <p:cNvSpPr/>
          <p:nvPr/>
        </p:nvSpPr>
        <p:spPr bwMode="auto">
          <a:xfrm>
            <a:off x="2019811" y="3084028"/>
            <a:ext cx="6397557" cy="1792771"/>
          </a:xfrm>
          <a:prstGeom prst="rect">
            <a:avLst/>
          </a:prstGeom>
          <a:gradFill flip="none" rotWithShape="1">
            <a:gsLst>
              <a:gs pos="7000">
                <a:srgbClr val="ED7D1A"/>
              </a:gs>
              <a:gs pos="0">
                <a:srgbClr val="ED7D1A"/>
              </a:gs>
              <a:gs pos="100000">
                <a:srgbClr val="ED7D1A"/>
              </a:gs>
              <a:gs pos="92000">
                <a:schemeClr val="bg1"/>
              </a:gs>
              <a:gs pos="7000">
                <a:schemeClr val="bg1"/>
              </a:gs>
              <a:gs pos="92000">
                <a:srgbClr val="ED7D1A"/>
              </a:gs>
            </a:gsLst>
            <a:lin ang="16200000" scaled="1"/>
            <a:tileRect/>
          </a:gra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/>
          <a:lstStyle/>
          <a:p>
            <a:pPr marL="263525" algn="l" defTabSz="744139">
              <a:spcBef>
                <a:spcPts val="300"/>
              </a:spcBef>
            </a:pP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if(Serial. available())</a:t>
            </a:r>
          </a:p>
          <a:p>
            <a:pPr marL="263525" algn="l" defTabSz="744139">
              <a:spcBef>
                <a:spcPts val="300"/>
              </a:spcBef>
            </a:pP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{</a:t>
            </a:r>
          </a:p>
          <a:p>
            <a:pPr marL="263525" algn="l" defTabSz="744139">
              <a:spcBef>
                <a:spcPts val="300"/>
              </a:spcBef>
            </a:pP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indata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 </a:t>
            </a: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Serial.read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();</a:t>
            </a:r>
          </a:p>
          <a:p>
            <a:pPr marL="263525" algn="l" defTabSz="744139">
              <a:spcBef>
                <a:spcPts val="300"/>
              </a:spcBef>
            </a:pP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Serial.print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kumimoji="0" lang="en-US" altLang="ko-KR" sz="1600" b="1" spc="30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indata</a:t>
            </a: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</a:p>
          <a:p>
            <a:pPr marL="263525" algn="l" defTabSz="744139">
              <a:spcBef>
                <a:spcPts val="300"/>
              </a:spcBef>
            </a:pPr>
            <a:r>
              <a:rPr kumimoji="0" lang="en-US" altLang="ko-KR" sz="1600" b="1" spc="30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고딕코딩" panose="020D0009000000000000" pitchFamily="49" charset="-127"/>
                <a:ea typeface="나눔고딕코딩" panose="020D0009000000000000" pitchFamily="49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56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3358723" cy="400110"/>
            <a:chOff x="522381" y="962315"/>
            <a:chExt cx="3358723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7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30177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기본 예제 실습 동영상</a:t>
              </a:r>
            </a:p>
          </p:txBody>
        </p:sp>
      </p:grpSp>
      <p:pic>
        <p:nvPicPr>
          <p:cNvPr id="2" name="7_serial">
            <a:hlinkClick r:id="" action="ppaction://media"/>
            <a:extLst>
              <a:ext uri="{FF2B5EF4-FFF2-40B4-BE49-F238E27FC236}">
                <a16:creationId xmlns:a16="http://schemas.microsoft.com/office/drawing/2014/main" id="{64399BB0-97C9-46CB-AACB-C4CEA6F69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7353" y="868766"/>
            <a:ext cx="7508025" cy="422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0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403205" cy="400110"/>
            <a:chOff x="522381" y="962315"/>
            <a:chExt cx="2403205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0622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Serial.write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3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시리얼 포트로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binary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출력하는 함수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 flipH="1">
            <a:off x="1115615" y="1900232"/>
            <a:ext cx="8028385" cy="1200329"/>
          </a:xfrm>
          <a:prstGeom prst="rect">
            <a:avLst/>
          </a:prstGeom>
          <a:solidFill>
            <a:srgbClr val="ED7D1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Serial.write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Serial.write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Serial.write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buf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1115617" y="3397746"/>
            <a:ext cx="1544824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1085240" y="3913238"/>
            <a:ext cx="1602000" cy="0"/>
          </a:xfrm>
          <a:prstGeom prst="straightConnector1">
            <a:avLst/>
          </a:prstGeom>
          <a:ln w="31750" cap="rnd">
            <a:solidFill>
              <a:srgbClr val="47BE5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1115617" y="3976075"/>
            <a:ext cx="1544824" cy="75626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  <a:defRPr/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byte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 데이터</a:t>
            </a:r>
          </a:p>
        </p:txBody>
      </p:sp>
      <p:sp>
        <p:nvSpPr>
          <p:cNvPr id="54" name="직사각형 53"/>
          <p:cNvSpPr/>
          <p:nvPr/>
        </p:nvSpPr>
        <p:spPr bwMode="auto">
          <a:xfrm>
            <a:off x="3087838" y="3397746"/>
            <a:ext cx="1544824" cy="452655"/>
          </a:xfrm>
          <a:prstGeom prst="rect">
            <a:avLst/>
          </a:prstGeom>
          <a:gradFill flip="none" rotWithShape="1">
            <a:gsLst>
              <a:gs pos="0">
                <a:srgbClr val="EE6E50"/>
              </a:gs>
              <a:gs pos="100000">
                <a:srgbClr val="E94923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3057461" y="3913238"/>
            <a:ext cx="1602000" cy="0"/>
          </a:xfrm>
          <a:prstGeom prst="straightConnector1">
            <a:avLst/>
          </a:prstGeom>
          <a:ln w="31750" cap="rnd">
            <a:solidFill>
              <a:srgbClr val="E9492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 bwMode="auto">
          <a:xfrm>
            <a:off x="3087838" y="3976074"/>
            <a:ext cx="1544824" cy="75626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  <a:defRPr/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string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 문자열</a:t>
            </a:r>
          </a:p>
        </p:txBody>
      </p:sp>
      <p:sp>
        <p:nvSpPr>
          <p:cNvPr id="57" name="직사각형 56"/>
          <p:cNvSpPr/>
          <p:nvPr/>
        </p:nvSpPr>
        <p:spPr bwMode="auto">
          <a:xfrm>
            <a:off x="5060059" y="3397746"/>
            <a:ext cx="1544824" cy="452655"/>
          </a:xfrm>
          <a:prstGeom prst="rect">
            <a:avLst/>
          </a:prstGeom>
          <a:gradFill flip="none" rotWithShape="1">
            <a:gsLst>
              <a:gs pos="0">
                <a:srgbClr val="F4D52A"/>
              </a:gs>
              <a:gs pos="100000">
                <a:srgbClr val="C0A900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atinLnBrk="1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buf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H="1">
            <a:off x="5029682" y="3913238"/>
            <a:ext cx="1602000" cy="0"/>
          </a:xfrm>
          <a:prstGeom prst="straightConnector1">
            <a:avLst/>
          </a:prstGeom>
          <a:ln w="31750" cap="rnd">
            <a:solidFill>
              <a:srgbClr val="F4D52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 bwMode="auto">
          <a:xfrm>
            <a:off x="5060059" y="3976075"/>
            <a:ext cx="1544824" cy="756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byte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 배열</a:t>
            </a:r>
          </a:p>
        </p:txBody>
      </p:sp>
      <p:sp>
        <p:nvSpPr>
          <p:cNvPr id="63" name="직사각형 62"/>
          <p:cNvSpPr/>
          <p:nvPr/>
        </p:nvSpPr>
        <p:spPr bwMode="auto">
          <a:xfrm>
            <a:off x="7032280" y="3397746"/>
            <a:ext cx="1544824" cy="452655"/>
          </a:xfrm>
          <a:prstGeom prst="rect">
            <a:avLst/>
          </a:prstGeom>
          <a:gradFill flip="none" rotWithShape="1">
            <a:gsLst>
              <a:gs pos="0">
                <a:srgbClr val="9966FF"/>
              </a:gs>
              <a:gs pos="100000">
                <a:srgbClr val="5A2781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spcBef>
                <a:spcPts val="488"/>
              </a:spcBef>
              <a:spcAft>
                <a:spcPts val="814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600" b="1" spc="-15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len</a:t>
            </a:r>
            <a:endParaRPr lang="ko-KR" altLang="en-US" sz="16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7001903" y="3913238"/>
            <a:ext cx="1602000" cy="0"/>
          </a:xfrm>
          <a:prstGeom prst="straightConnector1">
            <a:avLst/>
          </a:prstGeom>
          <a:ln w="31750" cap="rnd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 bwMode="auto">
          <a:xfrm>
            <a:off x="7032280" y="3976075"/>
            <a:ext cx="1544824" cy="7562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배열의 길이</a:t>
            </a:r>
          </a:p>
        </p:txBody>
      </p:sp>
    </p:spTree>
    <p:extLst>
      <p:ext uri="{BB962C8B-B14F-4D97-AF65-F5344CB8AC3E}">
        <p14:creationId xmlns:p14="http://schemas.microsoft.com/office/powerpoint/2010/main" val="278824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403205" cy="400110"/>
            <a:chOff x="522381" y="962315"/>
            <a:chExt cx="2403205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0622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Serial.write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98" y="1475614"/>
            <a:ext cx="4762500" cy="27622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rcRect r="19230"/>
          <a:stretch/>
        </p:blipFill>
        <p:spPr>
          <a:xfrm>
            <a:off x="5796135" y="1475614"/>
            <a:ext cx="2880321" cy="27622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901698" y="4299942"/>
            <a:ext cx="6381749" cy="307777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anchor="t">
            <a:spAutoFit/>
          </a:bodyPr>
          <a:lstStyle/>
          <a:p>
            <a:pPr marL="222250" indent="-222250" algn="l" defTabSz="1219406">
              <a:spcAft>
                <a:spcPts val="600"/>
              </a:spcAft>
              <a:buClr>
                <a:srgbClr val="7FCA5A"/>
              </a:buClr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33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아스키코드로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나타내기 때문에 </a:t>
            </a:r>
            <a:r>
              <a:rPr kumimoji="0" lang="en-US" altLang="ko-KR" sz="1400" b="1" spc="-11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Serial.write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(33)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결과가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표시됨</a:t>
            </a:r>
          </a:p>
        </p:txBody>
      </p:sp>
    </p:spTree>
    <p:extLst>
      <p:ext uri="{BB962C8B-B14F-4D97-AF65-F5344CB8AC3E}">
        <p14:creationId xmlns:p14="http://schemas.microsoft.com/office/powerpoint/2010/main" val="2476772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739964" cy="400110"/>
            <a:chOff x="522381" y="962315"/>
            <a:chExt cx="2739964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398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Serial.parseInt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Serial.read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함수와 유사하나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함수는 입력된 값을 그대로 읽어 들임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parseInt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입력한 값을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 숫자로 변환하여 읽어 들이는 함수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15616" y="2264757"/>
            <a:ext cx="8028384" cy="1188967"/>
            <a:chOff x="1115616" y="2174871"/>
            <a:chExt cx="8028384" cy="1188967"/>
          </a:xfrm>
        </p:grpSpPr>
        <p:sp>
          <p:nvSpPr>
            <p:cNvPr id="14" name="직사각형 13"/>
            <p:cNvSpPr/>
            <p:nvPr/>
          </p:nvSpPr>
          <p:spPr bwMode="auto">
            <a:xfrm flipH="1">
              <a:off x="1115616" y="2174871"/>
              <a:ext cx="8028384" cy="461665"/>
            </a:xfrm>
            <a:prstGeom prst="rect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lstStyle/>
            <a:p>
              <a:pPr marL="92075" algn="l"/>
              <a:r>
                <a:rPr kumimoji="0" lang="en-US" altLang="ko-KR" sz="24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Serial.parseInt</a:t>
              </a:r>
              <a:r>
                <a:rPr kumimoji="0" lang="en-US" altLang="ko-KR" sz="24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()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378893" y="2702792"/>
              <a:ext cx="7510711" cy="338554"/>
              <a:chOff x="5270739" y="3869255"/>
              <a:chExt cx="7510711" cy="338554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5270739" y="3964759"/>
                <a:ext cx="54101" cy="147547"/>
              </a:xfrm>
              <a:prstGeom prst="rect">
                <a:avLst/>
              </a:prstGeom>
              <a:solidFill>
                <a:srgbClr val="ED7D1A"/>
              </a:solidFill>
              <a:ln w="5715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flipH="1">
                <a:off x="5303497" y="3869255"/>
                <a:ext cx="747795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latinLnBrk="1">
                  <a:spcBef>
                    <a:spcPts val="488"/>
                  </a:spcBef>
                  <a:spcAft>
                    <a:spcPts val="814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ko-KR" altLang="en-US" sz="1600" b="1" spc="-113" dirty="0" err="1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입력값을</a:t>
                </a:r>
                <a:r>
                  <a:rPr kumimoji="0" lang="ko-KR" altLang="en-US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kumimoji="0" lang="en-US" altLang="ko-KR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long</a:t>
                </a:r>
                <a:r>
                  <a:rPr kumimoji="0" lang="ko-KR" altLang="en-US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형 변수로 반환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378893" y="3025284"/>
              <a:ext cx="7406284" cy="338554"/>
              <a:chOff x="5270739" y="3869255"/>
              <a:chExt cx="7406284" cy="338554"/>
            </a:xfrm>
          </p:grpSpPr>
          <p:sp>
            <p:nvSpPr>
              <p:cNvPr id="19" name="직사각형 18"/>
              <p:cNvSpPr/>
              <p:nvPr/>
            </p:nvSpPr>
            <p:spPr bwMode="auto">
              <a:xfrm>
                <a:off x="5270739" y="3964759"/>
                <a:ext cx="54101" cy="147547"/>
              </a:xfrm>
              <a:prstGeom prst="rect">
                <a:avLst/>
              </a:prstGeom>
              <a:solidFill>
                <a:srgbClr val="ED7D1A"/>
              </a:solidFill>
              <a:ln w="5715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endPara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 flipH="1">
                <a:off x="5303497" y="3869255"/>
                <a:ext cx="737352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latinLnBrk="1">
                  <a:spcBef>
                    <a:spcPts val="488"/>
                  </a:spcBef>
                  <a:spcAft>
                    <a:spcPts val="814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ko-KR" altLang="en-US" sz="1600" b="1" spc="-113" dirty="0" err="1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입력값이</a:t>
                </a:r>
                <a:r>
                  <a:rPr kumimoji="0" lang="ko-KR" altLang="en-US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kumimoji="0" lang="ko-KR" altLang="en-US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숫자가 아닐 경우</a:t>
                </a:r>
                <a:r>
                  <a:rPr kumimoji="0" lang="ko-KR" altLang="en-US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는 </a:t>
                </a:r>
                <a:r>
                  <a:rPr kumimoji="0" lang="en-US" altLang="ko-KR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0</a:t>
                </a:r>
                <a:r>
                  <a:rPr kumimoji="0" lang="ko-KR" altLang="en-US" sz="16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으로 반환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790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통신이란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1722634" cy="400110"/>
            <a:chOff x="522381" y="962315"/>
            <a:chExt cx="1722634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3816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 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29057" y="1618590"/>
            <a:ext cx="8314943" cy="1062538"/>
            <a:chOff x="829057" y="1618590"/>
            <a:chExt cx="8314943" cy="1062538"/>
          </a:xfrm>
        </p:grpSpPr>
        <p:sp>
          <p:nvSpPr>
            <p:cNvPr id="17" name="직사각형 16"/>
            <p:cNvSpPr/>
            <p:nvPr/>
          </p:nvSpPr>
          <p:spPr bwMode="auto">
            <a:xfrm>
              <a:off x="901700" y="2141128"/>
              <a:ext cx="8242300" cy="540000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적은 수의 선으로 통신이 가능한 방식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829057" y="1618590"/>
              <a:ext cx="83149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 algn="l"/>
              <a:r>
                <a:rPr kumimoji="0" lang="ko-KR" altLang="en-US" sz="32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시리얼 통신 </a:t>
              </a:r>
              <a:r>
                <a:rPr kumimoji="0" lang="en-US" altLang="ko-KR" sz="32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</a:t>
              </a:r>
              <a:r>
                <a:rPr kumimoji="0" lang="en-US" altLang="ko-KR" sz="17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0" lang="ko-KR" altLang="en-US" sz="24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직렬 통신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164975" y="2726632"/>
            <a:ext cx="7583489" cy="338554"/>
            <a:chOff x="5270739" y="3869255"/>
            <a:chExt cx="7583489" cy="338554"/>
          </a:xfrm>
        </p:grpSpPr>
        <p:sp>
          <p:nvSpPr>
            <p:cNvPr id="20" name="직사각형 19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flipH="1">
              <a:off x="5303497" y="3869255"/>
              <a:ext cx="75507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통신에 사용되는 데이터를 전송하는 선이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직렬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 상태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64975" y="3048730"/>
            <a:ext cx="7583488" cy="338554"/>
            <a:chOff x="5270739" y="3869255"/>
            <a:chExt cx="7583488" cy="338554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5303497" y="3869255"/>
              <a:ext cx="75507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통신방식에는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UART, I2C, SPI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등이 있음</a:t>
              </a:r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290046" y="3802515"/>
            <a:ext cx="2297533" cy="896274"/>
            <a:chOff x="900545" y="3547684"/>
            <a:chExt cx="2297533" cy="896274"/>
          </a:xfrm>
        </p:grpSpPr>
        <p:sp>
          <p:nvSpPr>
            <p:cNvPr id="28" name="직사각형 27"/>
            <p:cNvSpPr/>
            <p:nvPr/>
          </p:nvSpPr>
          <p:spPr bwMode="auto">
            <a:xfrm>
              <a:off x="2301804" y="3547684"/>
              <a:ext cx="896274" cy="896274"/>
            </a:xfrm>
            <a:prstGeom prst="rect">
              <a:avLst/>
            </a:prstGeom>
            <a:gradFill flip="none" rotWithShape="1">
              <a:gsLst>
                <a:gs pos="0">
                  <a:srgbClr val="9966FF"/>
                </a:gs>
                <a:gs pos="100000">
                  <a:srgbClr val="5A2781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lang="ko-KR" altLang="en-US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보드</a:t>
              </a: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900545" y="3547684"/>
              <a:ext cx="896274" cy="896274"/>
            </a:xfrm>
            <a:prstGeom prst="rect">
              <a:avLst/>
            </a:prstGeom>
            <a:gradFill flip="none" rotWithShape="1">
              <a:gsLst>
                <a:gs pos="0">
                  <a:srgbClr val="6DDD80"/>
                </a:gs>
                <a:gs pos="100000">
                  <a:srgbClr val="26A23B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lang="en-US" altLang="ko-KR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</a:t>
              </a:r>
              <a:endParaRPr lang="ko-KR" altLang="en-US" sz="16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왼쪽/오른쪽 화살표 31"/>
            <p:cNvSpPr/>
            <p:nvPr/>
          </p:nvSpPr>
          <p:spPr bwMode="auto">
            <a:xfrm>
              <a:off x="1796820" y="3838941"/>
              <a:ext cx="504984" cy="313760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870324" y="3802515"/>
            <a:ext cx="2297533" cy="896274"/>
            <a:chOff x="3635896" y="3547684"/>
            <a:chExt cx="2297533" cy="896274"/>
          </a:xfrm>
        </p:grpSpPr>
        <p:sp>
          <p:nvSpPr>
            <p:cNvPr id="30" name="직사각형 29"/>
            <p:cNvSpPr/>
            <p:nvPr/>
          </p:nvSpPr>
          <p:spPr bwMode="auto">
            <a:xfrm>
              <a:off x="5037155" y="3547684"/>
              <a:ext cx="896274" cy="896274"/>
            </a:xfrm>
            <a:prstGeom prst="rect">
              <a:avLst/>
            </a:prstGeom>
            <a:gradFill flip="none" rotWithShape="1">
              <a:gsLst>
                <a:gs pos="0">
                  <a:srgbClr val="6DDD80"/>
                </a:gs>
                <a:gs pos="100000">
                  <a:srgbClr val="26A23B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lang="en-US" altLang="ko-KR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</a:t>
              </a: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3635896" y="3547684"/>
              <a:ext cx="896274" cy="896274"/>
            </a:xfrm>
            <a:prstGeom prst="rect">
              <a:avLst/>
            </a:prstGeom>
            <a:gradFill flip="none" rotWithShape="1">
              <a:gsLst>
                <a:gs pos="0">
                  <a:srgbClr val="6DDD80"/>
                </a:gs>
                <a:gs pos="100000">
                  <a:srgbClr val="26A23B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lang="en-US" altLang="ko-KR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</a:t>
              </a:r>
            </a:p>
          </p:txBody>
        </p:sp>
        <p:sp>
          <p:nvSpPr>
            <p:cNvPr id="33" name="왼쪽/오른쪽 화살표 32"/>
            <p:cNvSpPr/>
            <p:nvPr/>
          </p:nvSpPr>
          <p:spPr bwMode="auto">
            <a:xfrm>
              <a:off x="4532171" y="3838941"/>
              <a:ext cx="504984" cy="313760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50602" y="3802515"/>
            <a:ext cx="2297533" cy="896274"/>
            <a:chOff x="6372200" y="3547684"/>
            <a:chExt cx="2297533" cy="896274"/>
          </a:xfrm>
        </p:grpSpPr>
        <p:sp>
          <p:nvSpPr>
            <p:cNvPr id="36" name="직사각형 35"/>
            <p:cNvSpPr/>
            <p:nvPr/>
          </p:nvSpPr>
          <p:spPr bwMode="auto">
            <a:xfrm>
              <a:off x="7773459" y="3547684"/>
              <a:ext cx="896274" cy="896274"/>
            </a:xfrm>
            <a:prstGeom prst="rect">
              <a:avLst/>
            </a:prstGeom>
            <a:gradFill flip="none" rotWithShape="1">
              <a:gsLst>
                <a:gs pos="0">
                  <a:srgbClr val="F4D52A"/>
                </a:gs>
                <a:gs pos="100000">
                  <a:srgbClr val="C0A900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lang="ko-KR" altLang="en-US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칩</a:t>
              </a: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6372200" y="3547684"/>
              <a:ext cx="896274" cy="896274"/>
            </a:xfrm>
            <a:prstGeom prst="rect">
              <a:avLst/>
            </a:prstGeom>
            <a:gradFill flip="none" rotWithShape="1">
              <a:gsLst>
                <a:gs pos="0">
                  <a:srgbClr val="F4D52A"/>
                </a:gs>
                <a:gs pos="100000">
                  <a:srgbClr val="C0A900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lang="ko-KR" altLang="en-US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칩</a:t>
              </a:r>
            </a:p>
          </p:txBody>
        </p:sp>
        <p:sp>
          <p:nvSpPr>
            <p:cNvPr id="38" name="왼쪽/오른쪽 화살표 37"/>
            <p:cNvSpPr/>
            <p:nvPr/>
          </p:nvSpPr>
          <p:spPr bwMode="auto">
            <a:xfrm>
              <a:off x="7268474" y="3838941"/>
              <a:ext cx="504984" cy="313760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164975" y="3377080"/>
            <a:ext cx="7583488" cy="338554"/>
            <a:chOff x="5270739" y="3869255"/>
            <a:chExt cx="7583488" cy="338554"/>
          </a:xfrm>
        </p:grpSpPr>
        <p:sp>
          <p:nvSpPr>
            <p:cNvPr id="40" name="직사각형 39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 flipH="1">
              <a:off x="5303497" y="3869255"/>
              <a:ext cx="75507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통신이라고 하면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통상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의미함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46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98" y="1475614"/>
            <a:ext cx="3761324" cy="276342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739964" cy="400110"/>
            <a:chOff x="522381" y="962315"/>
            <a:chExt cx="2739964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398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Serial.parseInt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901698" y="4299942"/>
            <a:ext cx="6381749" cy="307777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anchor="t">
            <a:spAutoFit/>
          </a:bodyPr>
          <a:lstStyle/>
          <a:p>
            <a:pPr marL="222250" indent="-222250" algn="l" defTabSz="1219406">
              <a:spcAft>
                <a:spcPts val="600"/>
              </a:spcAft>
              <a:buClr>
                <a:srgbClr val="7FCA5A"/>
              </a:buClr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400" b="1" spc="-11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입력창에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같은 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알파벳을 입력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하면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출력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됨</a:t>
            </a:r>
            <a:endParaRPr kumimoji="0" lang="en-US" altLang="ko-KR" sz="1400" b="1" spc="-110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316" y="1475614"/>
            <a:ext cx="3228068" cy="276342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30" name="직선 연결선 29"/>
          <p:cNvCxnSpPr/>
          <p:nvPr/>
        </p:nvCxnSpPr>
        <p:spPr>
          <a:xfrm>
            <a:off x="7146338" y="3956853"/>
            <a:ext cx="1557733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직사각형 30"/>
          <p:cNvSpPr/>
          <p:nvPr/>
        </p:nvSpPr>
        <p:spPr>
          <a:xfrm>
            <a:off x="7146338" y="3117616"/>
            <a:ext cx="1557734" cy="830997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1234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1000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차례로 입력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7146338" y="2139702"/>
            <a:ext cx="0" cy="1808911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4"/>
          <p:cNvSpPr/>
          <p:nvPr/>
        </p:nvSpPr>
        <p:spPr bwMode="auto">
          <a:xfrm>
            <a:off x="4892040" y="1840240"/>
            <a:ext cx="2254298" cy="360000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828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990225" cy="400110"/>
            <a:chOff x="522381" y="962315"/>
            <a:chExt cx="2990225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6492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Serial.parseFloat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6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parseInt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같은 기능이지만 입력한 값을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long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형이 아닌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float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실수형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숫자로 변환하여 읽어 들이는 함수</a:t>
            </a:r>
          </a:p>
        </p:txBody>
      </p:sp>
      <p:sp>
        <p:nvSpPr>
          <p:cNvPr id="14" name="직사각형 13"/>
          <p:cNvSpPr/>
          <p:nvPr/>
        </p:nvSpPr>
        <p:spPr bwMode="auto">
          <a:xfrm flipH="1">
            <a:off x="1115616" y="2174871"/>
            <a:ext cx="8028384" cy="461665"/>
          </a:xfrm>
          <a:prstGeom prst="rect">
            <a:avLst/>
          </a:prstGeom>
          <a:solidFill>
            <a:srgbClr val="ED7D1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Serial.parseFloat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378893" y="2702792"/>
            <a:ext cx="7510711" cy="338554"/>
            <a:chOff x="5270739" y="3869255"/>
            <a:chExt cx="7510711" cy="338554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flipH="1">
              <a:off x="5303497" y="3869255"/>
              <a:ext cx="7477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입력값을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float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형 변수로 반환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378893" y="3025284"/>
            <a:ext cx="7406284" cy="338554"/>
            <a:chOff x="5270739" y="3869255"/>
            <a:chExt cx="7406284" cy="338554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flipH="1">
              <a:off x="5303497" y="3869255"/>
              <a:ext cx="73735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즉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소수점까지 처리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하는 함수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6476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316" y="1475614"/>
            <a:ext cx="2940036" cy="2766363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98" y="1475614"/>
            <a:ext cx="3761324" cy="276342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990225" cy="400110"/>
            <a:chOff x="522381" y="962315"/>
            <a:chExt cx="2990225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6492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Serial.parseFloat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901698" y="4299942"/>
            <a:ext cx="6381749" cy="307777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anchor="t">
            <a:spAutoFit/>
          </a:bodyPr>
          <a:lstStyle/>
          <a:p>
            <a:pPr marL="222250" indent="-222250" algn="l" defTabSz="1219406">
              <a:spcAft>
                <a:spcPts val="600"/>
              </a:spcAft>
              <a:buClr>
                <a:srgbClr val="7FCA5A"/>
              </a:buClr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ko-KR" altLang="en-US" sz="1400" b="1" spc="-110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입력창에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같은 알파벳을 입력하면 </a:t>
            </a:r>
            <a:r>
              <a:rPr kumimoji="0" lang="en-US" altLang="ko-KR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0.00</a:t>
            </a:r>
            <a:r>
              <a:rPr kumimoji="0" lang="ko-KR" altLang="en-US" sz="1400" b="1" spc="-11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출력됨</a:t>
            </a:r>
            <a:endParaRPr kumimoji="0" lang="en-US" altLang="ko-KR" sz="1400" b="1" spc="-110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146338" y="3956853"/>
            <a:ext cx="1557733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직사각형 19"/>
          <p:cNvSpPr/>
          <p:nvPr/>
        </p:nvSpPr>
        <p:spPr>
          <a:xfrm>
            <a:off x="7146338" y="2871395"/>
            <a:ext cx="1557734" cy="1077218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12.34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3.14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1000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차례로 입력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7146338" y="2139702"/>
            <a:ext cx="0" cy="1808911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/>
          <p:cNvSpPr/>
          <p:nvPr/>
        </p:nvSpPr>
        <p:spPr bwMode="auto">
          <a:xfrm>
            <a:off x="4892040" y="1840240"/>
            <a:ext cx="2254298" cy="360000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34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940596" cy="400110"/>
            <a:chOff x="522381" y="962315"/>
            <a:chExt cx="2940596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5996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Serial.readBytes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sp>
        <p:nvSpPr>
          <p:cNvPr id="13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readBytes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함수는 문자열을 읽어 들이는 함수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일정시간 동안 읽은 데이터를 버퍼에 저장해주는 함수</a:t>
            </a:r>
          </a:p>
        </p:txBody>
      </p:sp>
      <p:sp>
        <p:nvSpPr>
          <p:cNvPr id="14" name="직사각형 13"/>
          <p:cNvSpPr/>
          <p:nvPr/>
        </p:nvSpPr>
        <p:spPr bwMode="auto">
          <a:xfrm flipH="1">
            <a:off x="1115616" y="2283718"/>
            <a:ext cx="8028384" cy="461665"/>
          </a:xfrm>
          <a:prstGeom prst="rect">
            <a:avLst/>
          </a:prstGeom>
          <a:solidFill>
            <a:srgbClr val="ED7D1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Serial.readBytes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buffer,length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378893" y="2811639"/>
            <a:ext cx="7510711" cy="338554"/>
            <a:chOff x="5270739" y="3869255"/>
            <a:chExt cx="7510711" cy="338554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flipH="1">
              <a:off x="5303497" y="3869255"/>
              <a:ext cx="7477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입력 받은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문자열의 길이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byte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값으로 반환</a:t>
              </a:r>
            </a:p>
          </p:txBody>
        </p:sp>
      </p:grpSp>
      <p:sp>
        <p:nvSpPr>
          <p:cNvPr id="35" name="직사각형 34"/>
          <p:cNvSpPr/>
          <p:nvPr/>
        </p:nvSpPr>
        <p:spPr bwMode="auto">
          <a:xfrm>
            <a:off x="1115617" y="3397746"/>
            <a:ext cx="3545715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buffer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1076940" y="3913238"/>
            <a:ext cx="3636000" cy="0"/>
          </a:xfrm>
          <a:prstGeom prst="straightConnector1">
            <a:avLst/>
          </a:prstGeom>
          <a:ln w="31750" cap="rnd">
            <a:solidFill>
              <a:srgbClr val="47BE5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 bwMode="auto">
          <a:xfrm>
            <a:off x="1115617" y="3976074"/>
            <a:ext cx="3545715" cy="756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받은 데이터를 저장할 버퍼</a:t>
            </a:r>
          </a:p>
        </p:txBody>
      </p:sp>
      <p:sp>
        <p:nvSpPr>
          <p:cNvPr id="38" name="직사각형 37"/>
          <p:cNvSpPr/>
          <p:nvPr/>
        </p:nvSpPr>
        <p:spPr bwMode="auto">
          <a:xfrm>
            <a:off x="5031389" y="3397746"/>
            <a:ext cx="3545715" cy="452655"/>
          </a:xfrm>
          <a:prstGeom prst="rect">
            <a:avLst/>
          </a:prstGeom>
          <a:gradFill flip="none" rotWithShape="1">
            <a:gsLst>
              <a:gs pos="0">
                <a:srgbClr val="EE6E50"/>
              </a:gs>
              <a:gs pos="100000">
                <a:srgbClr val="E94923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length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004048" y="3913238"/>
            <a:ext cx="3636000" cy="0"/>
          </a:xfrm>
          <a:prstGeom prst="straightConnector1">
            <a:avLst/>
          </a:prstGeom>
          <a:ln w="31750" cap="rnd">
            <a:solidFill>
              <a:srgbClr val="E9492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 bwMode="auto">
          <a:xfrm>
            <a:off x="5031389" y="3976073"/>
            <a:ext cx="3545715" cy="756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받을 수 있는 문자열의 최대 길이</a:t>
            </a:r>
          </a:p>
        </p:txBody>
      </p:sp>
    </p:spTree>
    <p:extLst>
      <p:ext uri="{BB962C8B-B14F-4D97-AF65-F5344CB8AC3E}">
        <p14:creationId xmlns:p14="http://schemas.microsoft.com/office/powerpoint/2010/main" val="1299644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2940596" cy="400110"/>
            <a:chOff x="522381" y="962315"/>
            <a:chExt cx="2940596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5996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Serial.readBytes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97" y="1475614"/>
            <a:ext cx="3966136" cy="325640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714" y="1475613"/>
            <a:ext cx="3663656" cy="248940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2" name="직선 연결선 21"/>
          <p:cNvCxnSpPr/>
          <p:nvPr/>
        </p:nvCxnSpPr>
        <p:spPr>
          <a:xfrm>
            <a:off x="7413974" y="4227934"/>
            <a:ext cx="1290097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7413974" y="3388697"/>
            <a:ext cx="1290097" cy="830997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1234567890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 World</a:t>
            </a: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차례로 입력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413974" y="2139662"/>
            <a:ext cx="0" cy="2088272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 bwMode="auto">
          <a:xfrm>
            <a:off x="5086350" y="1779662"/>
            <a:ext cx="2327624" cy="360000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946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3432590" cy="400110"/>
            <a:chOff x="522381" y="962315"/>
            <a:chExt cx="3432590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30916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Serial.readBytesUntil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sp>
        <p:nvSpPr>
          <p:cNvPr id="21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6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readBytes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함수와 같이 문자열을 읽어 들이는 함수나 지정한 종료 문자나 </a:t>
            </a:r>
            <a:b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지정한 시간 동안 읽은 데이터를 버퍼에 저장해주는 함수</a:t>
            </a:r>
          </a:p>
        </p:txBody>
      </p:sp>
      <p:sp>
        <p:nvSpPr>
          <p:cNvPr id="22" name="직사각형 21"/>
          <p:cNvSpPr/>
          <p:nvPr/>
        </p:nvSpPr>
        <p:spPr bwMode="auto">
          <a:xfrm flipH="1">
            <a:off x="1115616" y="2174871"/>
            <a:ext cx="8028384" cy="461665"/>
          </a:xfrm>
          <a:prstGeom prst="rect">
            <a:avLst/>
          </a:prstGeom>
          <a:solidFill>
            <a:srgbClr val="ED7D1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Serial.readBytes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character,buffer,length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378893" y="2702792"/>
            <a:ext cx="7510711" cy="338554"/>
            <a:chOff x="5270739" y="3869255"/>
            <a:chExt cx="7510711" cy="338554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5303497" y="3869255"/>
              <a:ext cx="7477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실제 입력 받은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문자열의 길이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byte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값으로 반환</a:t>
              </a:r>
            </a:p>
          </p:txBody>
        </p:sp>
      </p:grpSp>
      <p:sp>
        <p:nvSpPr>
          <p:cNvPr id="45" name="직사각형 44"/>
          <p:cNvSpPr/>
          <p:nvPr/>
        </p:nvSpPr>
        <p:spPr bwMode="auto">
          <a:xfrm>
            <a:off x="1115617" y="3291830"/>
            <a:ext cx="2232248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character 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1085240" y="3807322"/>
            <a:ext cx="2304000" cy="0"/>
          </a:xfrm>
          <a:prstGeom prst="straightConnector1">
            <a:avLst/>
          </a:prstGeom>
          <a:ln w="31750" cap="rnd">
            <a:solidFill>
              <a:srgbClr val="47BE5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 bwMode="auto">
          <a:xfrm>
            <a:off x="1115617" y="3870158"/>
            <a:ext cx="2232248" cy="75264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종료 문자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3632548" y="3291830"/>
            <a:ext cx="2232248" cy="452655"/>
          </a:xfrm>
          <a:prstGeom prst="rect">
            <a:avLst/>
          </a:prstGeom>
          <a:gradFill flip="none" rotWithShape="1">
            <a:gsLst>
              <a:gs pos="0">
                <a:srgbClr val="EE6E50"/>
              </a:gs>
              <a:gs pos="100000">
                <a:srgbClr val="E94923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buffer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3602171" y="3807322"/>
            <a:ext cx="2304000" cy="0"/>
          </a:xfrm>
          <a:prstGeom prst="straightConnector1">
            <a:avLst/>
          </a:prstGeom>
          <a:ln w="31750" cap="rnd">
            <a:solidFill>
              <a:srgbClr val="E9492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 bwMode="auto">
          <a:xfrm>
            <a:off x="3632548" y="3870157"/>
            <a:ext cx="2232248" cy="75264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받은 데이터를 저장할 버퍼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6156176" y="3291830"/>
            <a:ext cx="2232248" cy="452655"/>
          </a:xfrm>
          <a:prstGeom prst="rect">
            <a:avLst/>
          </a:prstGeom>
          <a:gradFill flip="none" rotWithShape="1">
            <a:gsLst>
              <a:gs pos="0">
                <a:srgbClr val="F4D52A"/>
              </a:gs>
              <a:gs pos="100000">
                <a:srgbClr val="C0A900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latinLnBrk="1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length</a:t>
            </a:r>
            <a:endParaRPr lang="ko-KR" altLang="en-US" sz="1800" b="1" spc="-150" dirty="0">
              <a:ln>
                <a:solidFill>
                  <a:srgbClr val="E2E2E2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6125799" y="3807322"/>
            <a:ext cx="2304000" cy="0"/>
          </a:xfrm>
          <a:prstGeom prst="straightConnector1">
            <a:avLst/>
          </a:prstGeom>
          <a:ln w="31750" cap="rnd">
            <a:solidFill>
              <a:srgbClr val="F4D52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6156176" y="3870158"/>
            <a:ext cx="2232248" cy="75264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받을 수 있는 문자열의 최대 길이</a:t>
            </a:r>
          </a:p>
        </p:txBody>
      </p:sp>
    </p:spTree>
    <p:extLst>
      <p:ext uri="{BB962C8B-B14F-4D97-AF65-F5344CB8AC3E}">
        <p14:creationId xmlns:p14="http://schemas.microsoft.com/office/powerpoint/2010/main" val="1854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3432590" cy="400110"/>
            <a:chOff x="522381" y="962315"/>
            <a:chExt cx="3432590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30916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Serial.readBytesUntil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39228" y="1418475"/>
            <a:ext cx="5865020" cy="369332"/>
            <a:chOff x="1155252" y="2851071"/>
            <a:chExt cx="5865020" cy="369332"/>
          </a:xfrm>
        </p:grpSpPr>
        <p:grpSp>
          <p:nvGrpSpPr>
            <p:cNvPr id="14" name="그룹 13"/>
            <p:cNvGrpSpPr/>
            <p:nvPr/>
          </p:nvGrpSpPr>
          <p:grpSpPr>
            <a:xfrm>
              <a:off x="1155252" y="2859026"/>
              <a:ext cx="281351" cy="338554"/>
              <a:chOff x="1155252" y="2859026"/>
              <a:chExt cx="281351" cy="338554"/>
            </a:xfrm>
          </p:grpSpPr>
          <p:sp>
            <p:nvSpPr>
              <p:cNvPr id="16" name="모서리가 둥근 직사각형 15"/>
              <p:cNvSpPr/>
              <p:nvPr/>
            </p:nvSpPr>
            <p:spPr bwMode="auto">
              <a:xfrm rot="13500000">
                <a:off x="1164696" y="2886000"/>
                <a:ext cx="271908" cy="271906"/>
              </a:xfrm>
              <a:prstGeom prst="roundRect">
                <a:avLst/>
              </a:prstGeom>
              <a:gradFill>
                <a:gsLst>
                  <a:gs pos="75000">
                    <a:schemeClr val="accent6">
                      <a:lumMod val="60000"/>
                      <a:lumOff val="40000"/>
                    </a:schemeClr>
                  </a:gs>
                  <a:gs pos="19000">
                    <a:schemeClr val="accent6">
                      <a:lumMod val="75000"/>
                    </a:schemeClr>
                  </a:gs>
                </a:gsLst>
                <a:lin ang="5400000" scaled="1"/>
              </a:gradFill>
              <a:ln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155252" y="2859026"/>
                <a:ext cx="2399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8"/>
                <a:r>
                  <a:rPr lang="ko-KR" altLang="en-US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</a:t>
                </a: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1463181" y="2851071"/>
              <a:ext cx="55570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219376">
                <a:spcAft>
                  <a:spcPts val="0"/>
                </a:spcAft>
                <a:buSzPct val="130000"/>
                <a:tabLst>
                  <a:tab pos="384166" algn="l"/>
                </a:tabLst>
                <a:defRPr/>
              </a:pPr>
              <a:r>
                <a:rPr kumimoji="0" lang="ko-KR" altLang="en-US" sz="18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알파벳 ’</a:t>
              </a:r>
              <a:r>
                <a:rPr kumimoji="0" lang="en-US" altLang="ko-KR" sz="18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e’</a:t>
              </a:r>
              <a:r>
                <a:rPr kumimoji="0" lang="ko-KR" altLang="en-US" sz="18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종료문자로 지정한 예제</a:t>
              </a:r>
            </a:p>
          </p:txBody>
        </p: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97" y="1896202"/>
            <a:ext cx="4043002" cy="283613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r="3496"/>
          <a:stretch/>
        </p:blipFill>
        <p:spPr>
          <a:xfrm>
            <a:off x="5076056" y="1896202"/>
            <a:ext cx="3599314" cy="283613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2" name="직선 연결선 21"/>
          <p:cNvCxnSpPr/>
          <p:nvPr/>
        </p:nvCxnSpPr>
        <p:spPr>
          <a:xfrm>
            <a:off x="6941298" y="4502720"/>
            <a:ext cx="1519134" cy="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6941298" y="4155926"/>
            <a:ext cx="1519134" cy="338554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anchor="b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abcdefgh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ED7D1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8460432" y="2606000"/>
            <a:ext cx="0" cy="1896720"/>
          </a:xfrm>
          <a:prstGeom prst="line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 bwMode="auto">
          <a:xfrm>
            <a:off x="5170924" y="2246000"/>
            <a:ext cx="3289508" cy="360000"/>
          </a:xfrm>
          <a:prstGeom prst="rect">
            <a:avLst/>
          </a:prstGeom>
          <a:noFill/>
          <a:ln w="38100" cap="rnd">
            <a:solidFill>
              <a:srgbClr val="ED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139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아두이노의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 시리얼 통신 함수들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81" name="그룹 80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외의 유용한 함수들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22381" y="962315"/>
            <a:ext cx="3074223" cy="400110"/>
            <a:chOff x="522381" y="962315"/>
            <a:chExt cx="3074223" cy="400110"/>
          </a:xfrm>
        </p:grpSpPr>
        <p:grpSp>
          <p:nvGrpSpPr>
            <p:cNvPr id="86" name="그룹 85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6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63355" y="962315"/>
              <a:ext cx="27332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Serial.setTimeout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()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함수 </a:t>
              </a:r>
            </a:p>
          </p:txBody>
        </p:sp>
      </p:grpSp>
      <p:sp>
        <p:nvSpPr>
          <p:cNvPr id="19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6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Serial.readBytes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(), </a:t>
            </a: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Serial.readBytesUntil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(), </a:t>
            </a: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Serial.parseInt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(), </a:t>
            </a:r>
            <a:b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Serial.praseFloat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함수 등을 이용할 때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데이터값을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 받는 최대 시간을 지정하는 함수</a:t>
            </a:r>
          </a:p>
        </p:txBody>
      </p:sp>
      <p:sp>
        <p:nvSpPr>
          <p:cNvPr id="20" name="직사각형 19"/>
          <p:cNvSpPr/>
          <p:nvPr/>
        </p:nvSpPr>
        <p:spPr bwMode="auto">
          <a:xfrm flipH="1">
            <a:off x="1115616" y="2174871"/>
            <a:ext cx="8028384" cy="461665"/>
          </a:xfrm>
          <a:prstGeom prst="rect">
            <a:avLst/>
          </a:prstGeom>
          <a:solidFill>
            <a:srgbClr val="ED7D1A"/>
          </a:solidFill>
          <a:ln w="5715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92075" algn="l"/>
            <a:r>
              <a:rPr kumimoji="0" lang="en-US" altLang="ko-KR" sz="24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Serial.setTimeout</a:t>
            </a:r>
            <a:r>
              <a:rPr kumimoji="0" lang="en-US" altLang="ko-KR" sz="24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(time)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378893" y="2702792"/>
            <a:ext cx="7510711" cy="338554"/>
            <a:chOff x="5270739" y="3869255"/>
            <a:chExt cx="7510711" cy="338554"/>
          </a:xfrm>
        </p:grpSpPr>
        <p:sp>
          <p:nvSpPr>
            <p:cNvPr id="22" name="직사각형 21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ED7D1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5303497" y="3869255"/>
              <a:ext cx="7477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기본값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으로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1000ms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지정되어 있음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 bwMode="auto">
          <a:xfrm>
            <a:off x="2975814" y="3250656"/>
            <a:ext cx="3545715" cy="452655"/>
          </a:xfrm>
          <a:prstGeom prst="rect">
            <a:avLst/>
          </a:prstGeom>
          <a:gradFill flip="none" rotWithShape="1">
            <a:gsLst>
              <a:gs pos="0">
                <a:srgbClr val="6DDD80"/>
              </a:gs>
              <a:gs pos="100000">
                <a:srgbClr val="26A23B"/>
              </a:gs>
            </a:gsLst>
            <a:path path="circle">
              <a:fillToRect r="100000" b="100000"/>
            </a:path>
            <a:tileRect l="-100000" t="-100000"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</a:pPr>
            <a:r>
              <a:rPr lang="en-US" altLang="ko-KR" sz="18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time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937137" y="3766148"/>
            <a:ext cx="3636000" cy="0"/>
          </a:xfrm>
          <a:prstGeom prst="straightConnector1">
            <a:avLst/>
          </a:prstGeom>
          <a:ln w="31750" cap="rnd">
            <a:solidFill>
              <a:srgbClr val="47BE5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 bwMode="auto">
          <a:xfrm>
            <a:off x="2975814" y="3828984"/>
            <a:ext cx="3545715" cy="756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defTabSz="1219406">
              <a:spcBef>
                <a:spcPts val="6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밀리 초 단위의 타임 아웃 시간</a:t>
            </a:r>
          </a:p>
        </p:txBody>
      </p:sp>
    </p:spTree>
    <p:extLst>
      <p:ext uri="{BB962C8B-B14F-4D97-AF65-F5344CB8AC3E}">
        <p14:creationId xmlns:p14="http://schemas.microsoft.com/office/powerpoint/2010/main" val="288684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통신이란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1722634" cy="400110"/>
            <a:chOff x="522381" y="962315"/>
            <a:chExt cx="1722634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3816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 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02380" y="1675476"/>
            <a:ext cx="2501467" cy="2778622"/>
            <a:chOff x="702380" y="1675476"/>
            <a:chExt cx="2501467" cy="2778622"/>
          </a:xfrm>
        </p:grpSpPr>
        <p:grpSp>
          <p:nvGrpSpPr>
            <p:cNvPr id="15" name="그룹 14"/>
            <p:cNvGrpSpPr/>
            <p:nvPr/>
          </p:nvGrpSpPr>
          <p:grpSpPr>
            <a:xfrm>
              <a:off x="735554" y="4058098"/>
              <a:ext cx="2435119" cy="396000"/>
              <a:chOff x="4429630" y="5815448"/>
              <a:chExt cx="3270372" cy="39600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4429630" y="5815448"/>
                <a:ext cx="3270372" cy="396000"/>
              </a:xfrm>
              <a:prstGeom prst="rect">
                <a:avLst/>
              </a:prstGeom>
              <a:solidFill>
                <a:srgbClr val="ED7D1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lvl="0" algn="ctr" defTabSz="744139" latinLnBrk="0">
                  <a:defRPr/>
                </a:pPr>
                <a:r>
                  <a:rPr lang="ko-KR" altLang="en-US" b="1" kern="0" spc="-122" dirty="0" err="1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아두이노</a:t>
                </a:r>
                <a:r>
                  <a:rPr lang="en-US" altLang="ko-KR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(Arduino)</a:t>
                </a:r>
                <a:r>
                  <a:rPr lang="ko-KR" altLang="en-US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구성요소 </a:t>
                </a:r>
                <a:endParaRPr kumimoji="0" lang="ko-KR" altLang="en-US" b="1" i="0" u="none" strike="noStrike" kern="0" cap="none" spc="-122" normalizeH="0" baseline="0" noProof="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551520" y="5815448"/>
                <a:ext cx="3026591" cy="39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lvl="0" defTabSz="744139">
                  <a:defRPr/>
                </a:pPr>
                <a:r>
                  <a:rPr lang="en-US" altLang="ko-KR" sz="1600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UART </a:t>
                </a:r>
                <a:r>
                  <a:rPr lang="ko-KR" altLang="en-US" sz="1600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통신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02380" y="1675476"/>
              <a:ext cx="2501467" cy="2008572"/>
              <a:chOff x="702380" y="1675476"/>
              <a:chExt cx="2501467" cy="2008572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702380" y="1675476"/>
                <a:ext cx="2501467" cy="896274"/>
                <a:chOff x="702380" y="1675476"/>
                <a:chExt cx="2501467" cy="896274"/>
              </a:xfrm>
            </p:grpSpPr>
            <p:sp>
              <p:nvSpPr>
                <p:cNvPr id="24" name="직사각형 23"/>
                <p:cNvSpPr/>
                <p:nvPr/>
              </p:nvSpPr>
              <p:spPr bwMode="auto">
                <a:xfrm>
                  <a:off x="2241224" y="1675476"/>
                  <a:ext cx="962623" cy="89627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9966FF"/>
                    </a:gs>
                    <a:gs pos="100000">
                      <a:srgbClr val="5A278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atinLnBrk="1">
                    <a:spcBef>
                      <a:spcPts val="488"/>
                    </a:spcBef>
                    <a:spcAft>
                      <a:spcPts val="814"/>
                    </a:spcAft>
                    <a:buClr>
                      <a:prstClr val="white">
                        <a:lumMod val="50000"/>
                      </a:prstClr>
                    </a:buClr>
                  </a:pPr>
                  <a:r>
                    <a:rPr lang="ko-KR" altLang="en-US" sz="1600" b="1" spc="-150" dirty="0" err="1">
                      <a:ln>
                        <a:solidFill>
                          <a:srgbClr val="E2E2E2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아두이노</a:t>
                  </a:r>
                  <a:r>
                    <a:rPr lang="ko-KR" altLang="en-US" sz="1600" b="1" spc="-150" dirty="0">
                      <a:ln>
                        <a:solidFill>
                          <a:srgbClr val="E2E2E2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r>
                    <a:rPr lang="en-US" altLang="ko-KR" sz="1600" b="1" spc="-150" dirty="0">
                      <a:ln>
                        <a:solidFill>
                          <a:srgbClr val="E2E2E2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UNO</a:t>
                  </a:r>
                  <a:r>
                    <a:rPr lang="ko-KR" altLang="en-US" sz="1600" b="1" spc="-150" dirty="0">
                      <a:ln>
                        <a:solidFill>
                          <a:srgbClr val="E2E2E2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보드</a:t>
                  </a:r>
                </a:p>
              </p:txBody>
            </p:sp>
            <p:sp>
              <p:nvSpPr>
                <p:cNvPr id="3" name="직사각형 2"/>
                <p:cNvSpPr/>
                <p:nvPr/>
              </p:nvSpPr>
              <p:spPr bwMode="auto">
                <a:xfrm>
                  <a:off x="702380" y="1675476"/>
                  <a:ext cx="896274" cy="89627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6DDD80"/>
                    </a:gs>
                    <a:gs pos="100000">
                      <a:srgbClr val="26A23B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latinLnBrk="1">
                    <a:spcBef>
                      <a:spcPts val="488"/>
                    </a:spcBef>
                    <a:spcAft>
                      <a:spcPts val="814"/>
                    </a:spcAft>
                    <a:buClr>
                      <a:prstClr val="white">
                        <a:lumMod val="50000"/>
                      </a:prstClr>
                    </a:buClr>
                  </a:pPr>
                  <a:r>
                    <a:rPr lang="ko-KR" altLang="en-US" sz="1600" b="1" spc="-150" dirty="0">
                      <a:ln>
                        <a:solidFill>
                          <a:srgbClr val="E2E2E2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컴퓨터</a:t>
                  </a:r>
                </a:p>
              </p:txBody>
            </p:sp>
            <p:sp>
              <p:nvSpPr>
                <p:cNvPr id="5" name="왼쪽/오른쪽 화살표 4"/>
                <p:cNvSpPr/>
                <p:nvPr/>
              </p:nvSpPr>
              <p:spPr bwMode="auto">
                <a:xfrm>
                  <a:off x="1598654" y="1966733"/>
                  <a:ext cx="642570" cy="313760"/>
                </a:xfrm>
                <a:prstGeom prst="left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7150">
                  <a:noFill/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algn="l"/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702380" y="2787774"/>
                <a:ext cx="2501467" cy="896274"/>
                <a:chOff x="702380" y="2787774"/>
                <a:chExt cx="2501467" cy="896274"/>
              </a:xfrm>
            </p:grpSpPr>
            <p:sp>
              <p:nvSpPr>
                <p:cNvPr id="29" name="직사각형 28"/>
                <p:cNvSpPr/>
                <p:nvPr/>
              </p:nvSpPr>
              <p:spPr bwMode="auto">
                <a:xfrm>
                  <a:off x="2241225" y="2787774"/>
                  <a:ext cx="962622" cy="89627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6DDD80"/>
                    </a:gs>
                    <a:gs pos="100000">
                      <a:srgbClr val="26A23B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latinLnBrk="1">
                    <a:spcBef>
                      <a:spcPts val="488"/>
                    </a:spcBef>
                    <a:spcAft>
                      <a:spcPts val="814"/>
                    </a:spcAft>
                    <a:buClr>
                      <a:prstClr val="white">
                        <a:lumMod val="50000"/>
                      </a:prstClr>
                    </a:buClr>
                  </a:pPr>
                  <a:r>
                    <a:rPr lang="ko-KR" altLang="en-US" sz="1600" b="1" spc="-150" dirty="0">
                      <a:ln>
                        <a:solidFill>
                          <a:srgbClr val="E2E2E2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컴퓨터</a:t>
                  </a:r>
                </a:p>
              </p:txBody>
            </p:sp>
            <p:sp>
              <p:nvSpPr>
                <p:cNvPr id="30" name="직사각형 29"/>
                <p:cNvSpPr/>
                <p:nvPr/>
              </p:nvSpPr>
              <p:spPr bwMode="auto">
                <a:xfrm>
                  <a:off x="702380" y="2787774"/>
                  <a:ext cx="896274" cy="89627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6DDD80"/>
                    </a:gs>
                    <a:gs pos="100000">
                      <a:srgbClr val="26A23B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 w="127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latinLnBrk="1">
                    <a:spcBef>
                      <a:spcPts val="488"/>
                    </a:spcBef>
                    <a:spcAft>
                      <a:spcPts val="814"/>
                    </a:spcAft>
                    <a:buClr>
                      <a:prstClr val="white">
                        <a:lumMod val="50000"/>
                      </a:prstClr>
                    </a:buClr>
                  </a:pPr>
                  <a:r>
                    <a:rPr lang="ko-KR" altLang="en-US" sz="1600" b="1" spc="-150" dirty="0">
                      <a:ln>
                        <a:solidFill>
                          <a:srgbClr val="E2E2E2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컴퓨터</a:t>
                  </a:r>
                </a:p>
              </p:txBody>
            </p:sp>
            <p:sp>
              <p:nvSpPr>
                <p:cNvPr id="36" name="왼쪽/오른쪽 화살표 35"/>
                <p:cNvSpPr/>
                <p:nvPr/>
              </p:nvSpPr>
              <p:spPr bwMode="auto">
                <a:xfrm>
                  <a:off x="1598654" y="3079031"/>
                  <a:ext cx="642570" cy="313760"/>
                </a:xfrm>
                <a:prstGeom prst="left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7150">
                  <a:noFill/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algn="l"/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28" name="그룹 27"/>
          <p:cNvGrpSpPr/>
          <p:nvPr/>
        </p:nvGrpSpPr>
        <p:grpSpPr>
          <a:xfrm>
            <a:off x="3613200" y="2231625"/>
            <a:ext cx="2435119" cy="2222473"/>
            <a:chOff x="3477573" y="2231625"/>
            <a:chExt cx="2435119" cy="2222473"/>
          </a:xfrm>
        </p:grpSpPr>
        <p:grpSp>
          <p:nvGrpSpPr>
            <p:cNvPr id="18" name="그룹 17"/>
            <p:cNvGrpSpPr/>
            <p:nvPr/>
          </p:nvGrpSpPr>
          <p:grpSpPr>
            <a:xfrm>
              <a:off x="3477573" y="4058098"/>
              <a:ext cx="2435119" cy="396000"/>
              <a:chOff x="4429630" y="5815448"/>
              <a:chExt cx="3270372" cy="3960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429630" y="5815448"/>
                <a:ext cx="3270372" cy="396000"/>
              </a:xfrm>
              <a:prstGeom prst="rect">
                <a:avLst/>
              </a:prstGeom>
              <a:solidFill>
                <a:srgbClr val="ED7D1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lvl="0" algn="ctr" defTabSz="744139" latinLnBrk="0">
                  <a:defRPr/>
                </a:pPr>
                <a:r>
                  <a:rPr lang="ko-KR" altLang="en-US" b="1" kern="0" spc="-122" dirty="0" err="1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아두이노</a:t>
                </a:r>
                <a:r>
                  <a:rPr lang="en-US" altLang="ko-KR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(Arduino)</a:t>
                </a:r>
                <a:r>
                  <a:rPr lang="ko-KR" altLang="en-US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구성요소 </a:t>
                </a:r>
                <a:endParaRPr kumimoji="0" lang="ko-KR" altLang="en-US" b="1" i="0" u="none" strike="noStrike" kern="0" cap="none" spc="-122" normalizeH="0" baseline="0" noProof="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551520" y="5815448"/>
                <a:ext cx="3026591" cy="39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lvl="0" defTabSz="744139">
                  <a:defRPr/>
                </a:pPr>
                <a:r>
                  <a:rPr lang="en-US" altLang="ko-KR" sz="1600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I2C </a:t>
                </a:r>
                <a:r>
                  <a:rPr lang="ko-KR" altLang="en-US" sz="1600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통신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477573" y="2231625"/>
              <a:ext cx="2435119" cy="896274"/>
              <a:chOff x="3477573" y="2231625"/>
              <a:chExt cx="2435119" cy="896274"/>
            </a:xfrm>
          </p:grpSpPr>
          <p:sp>
            <p:nvSpPr>
              <p:cNvPr id="31" name="직사각형 30"/>
              <p:cNvSpPr/>
              <p:nvPr/>
            </p:nvSpPr>
            <p:spPr bwMode="auto">
              <a:xfrm>
                <a:off x="5016418" y="2231625"/>
                <a:ext cx="896274" cy="896274"/>
              </a:xfrm>
              <a:prstGeom prst="rect">
                <a:avLst/>
              </a:prstGeom>
              <a:gradFill flip="none" rotWithShape="1">
                <a:gsLst>
                  <a:gs pos="0">
                    <a:srgbClr val="EE6E50"/>
                  </a:gs>
                  <a:gs pos="100000">
                    <a:srgbClr val="E9492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atinLnBrk="1">
                  <a:spcBef>
                    <a:spcPts val="488"/>
                  </a:spcBef>
                  <a:spcAft>
                    <a:spcPts val="814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lang="ko-KR" altLang="en-US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가속도 </a:t>
                </a:r>
                <a:br>
                  <a:rPr lang="en-US" altLang="ko-KR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ko-KR" altLang="en-US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센서</a:t>
                </a:r>
              </a:p>
            </p:txBody>
          </p:sp>
          <p:sp>
            <p:nvSpPr>
              <p:cNvPr id="32" name="직사각형 31"/>
              <p:cNvSpPr/>
              <p:nvPr/>
            </p:nvSpPr>
            <p:spPr bwMode="auto">
              <a:xfrm>
                <a:off x="3477573" y="2231625"/>
                <a:ext cx="896274" cy="896274"/>
              </a:xfrm>
              <a:prstGeom prst="rect">
                <a:avLst/>
              </a:prstGeom>
              <a:gradFill flip="none" rotWithShape="1">
                <a:gsLst>
                  <a:gs pos="0">
                    <a:srgbClr val="F4D52A"/>
                  </a:gs>
                  <a:gs pos="100000">
                    <a:srgbClr val="C0A9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atinLnBrk="1">
                  <a:spcBef>
                    <a:spcPts val="488"/>
                  </a:spcBef>
                  <a:spcAft>
                    <a:spcPts val="814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lang="en-US" altLang="ko-KR" sz="1600" b="1" spc="-150" dirty="0" err="1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Atmega</a:t>
                </a:r>
                <a:r>
                  <a:rPr lang="en-US" altLang="ko-KR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328</a:t>
                </a:r>
                <a:endParaRPr lang="ko-KR" altLang="en-US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7" name="왼쪽/오른쪽 화살표 36"/>
              <p:cNvSpPr/>
              <p:nvPr/>
            </p:nvSpPr>
            <p:spPr bwMode="auto">
              <a:xfrm>
                <a:off x="4373847" y="2522882"/>
                <a:ext cx="642570" cy="313760"/>
              </a:xfrm>
              <a:prstGeom prst="left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6457671" y="2231625"/>
            <a:ext cx="2435119" cy="2222473"/>
            <a:chOff x="6457671" y="2231625"/>
            <a:chExt cx="2435119" cy="2222473"/>
          </a:xfrm>
        </p:grpSpPr>
        <p:grpSp>
          <p:nvGrpSpPr>
            <p:cNvPr id="21" name="그룹 20"/>
            <p:cNvGrpSpPr/>
            <p:nvPr/>
          </p:nvGrpSpPr>
          <p:grpSpPr>
            <a:xfrm>
              <a:off x="6457671" y="4058098"/>
              <a:ext cx="2435119" cy="396000"/>
              <a:chOff x="4429630" y="5815448"/>
              <a:chExt cx="3270372" cy="396000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429630" y="5815448"/>
                <a:ext cx="3270372" cy="396000"/>
              </a:xfrm>
              <a:prstGeom prst="rect">
                <a:avLst/>
              </a:prstGeom>
              <a:solidFill>
                <a:srgbClr val="ED7D1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lvl="0" algn="ctr" defTabSz="744139" latinLnBrk="0">
                  <a:defRPr/>
                </a:pPr>
                <a:r>
                  <a:rPr lang="ko-KR" altLang="en-US" b="1" kern="0" spc="-122" dirty="0" err="1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아두이노</a:t>
                </a:r>
                <a:r>
                  <a:rPr lang="en-US" altLang="ko-KR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(Arduino)</a:t>
                </a:r>
                <a:r>
                  <a:rPr lang="ko-KR" altLang="en-US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구성요소 </a:t>
                </a:r>
                <a:endParaRPr kumimoji="0" lang="ko-KR" altLang="en-US" b="1" i="0" u="none" strike="noStrike" kern="0" cap="none" spc="-122" normalizeH="0" baseline="0" noProof="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551520" y="5815448"/>
                <a:ext cx="3026591" cy="39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lvl="0" defTabSz="744139">
                  <a:defRPr/>
                </a:pPr>
                <a:r>
                  <a:rPr lang="en-US" altLang="ko-KR" sz="1600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SPI </a:t>
                </a:r>
                <a:r>
                  <a:rPr lang="ko-KR" altLang="en-US" sz="1600" b="1" kern="0" spc="-122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통신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6457671" y="2231625"/>
              <a:ext cx="2435119" cy="896274"/>
              <a:chOff x="6252766" y="2231625"/>
              <a:chExt cx="2435119" cy="896274"/>
            </a:xfrm>
          </p:grpSpPr>
          <p:sp>
            <p:nvSpPr>
              <p:cNvPr id="38" name="직사각형 37"/>
              <p:cNvSpPr/>
              <p:nvPr/>
            </p:nvSpPr>
            <p:spPr bwMode="auto">
              <a:xfrm>
                <a:off x="7791611" y="2231625"/>
                <a:ext cx="896274" cy="896274"/>
              </a:xfrm>
              <a:prstGeom prst="rect">
                <a:avLst/>
              </a:prstGeom>
              <a:gradFill flip="none" rotWithShape="1">
                <a:gsLst>
                  <a:gs pos="0">
                    <a:srgbClr val="EE6E50"/>
                  </a:gs>
                  <a:gs pos="100000">
                    <a:srgbClr val="E94923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atinLnBrk="1">
                  <a:spcBef>
                    <a:spcPts val="488"/>
                  </a:spcBef>
                  <a:spcAft>
                    <a:spcPts val="814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lang="en-US" altLang="ko-KR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NFC Reader</a:t>
                </a:r>
                <a:endParaRPr lang="ko-KR" altLang="en-US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 bwMode="auto">
              <a:xfrm>
                <a:off x="6252766" y="2231625"/>
                <a:ext cx="896274" cy="896274"/>
              </a:xfrm>
              <a:prstGeom prst="rect">
                <a:avLst/>
              </a:prstGeom>
              <a:gradFill flip="none" rotWithShape="1">
                <a:gsLst>
                  <a:gs pos="0">
                    <a:srgbClr val="F4D52A"/>
                  </a:gs>
                  <a:gs pos="100000">
                    <a:srgbClr val="C0A9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atinLnBrk="1">
                  <a:spcBef>
                    <a:spcPts val="488"/>
                  </a:spcBef>
                  <a:spcAft>
                    <a:spcPts val="814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lang="en-US" altLang="ko-KR" sz="1600" b="1" spc="-150" dirty="0" err="1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Atmega</a:t>
                </a:r>
                <a:r>
                  <a:rPr lang="en-US" altLang="ko-KR" sz="1600" b="1" spc="-150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328</a:t>
                </a:r>
                <a:endParaRPr lang="ko-KR" altLang="en-US" sz="16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왼쪽/오른쪽 화살표 39"/>
              <p:cNvSpPr/>
              <p:nvPr/>
            </p:nvSpPr>
            <p:spPr bwMode="auto">
              <a:xfrm>
                <a:off x="7149040" y="2522882"/>
                <a:ext cx="642570" cy="313760"/>
              </a:xfrm>
              <a:prstGeom prst="left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l"/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595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통신이란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1664863" cy="400110"/>
            <a:chOff x="522381" y="962315"/>
            <a:chExt cx="1664863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3238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 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 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29057" y="1618590"/>
            <a:ext cx="8314943" cy="1062538"/>
            <a:chOff x="829057" y="1618590"/>
            <a:chExt cx="8314943" cy="1062538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901700" y="2141128"/>
              <a:ext cx="8242300" cy="540000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범용 </a:t>
              </a:r>
              <a:r>
                <a:rPr kumimoji="0" lang="ko-KR" altLang="en-US" sz="16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비동기식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직렬 통신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829057" y="1618590"/>
              <a:ext cx="83149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 algn="l"/>
              <a:r>
                <a:rPr kumimoji="0" lang="en-US" altLang="ko-KR" sz="32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UART </a:t>
              </a:r>
              <a:r>
                <a:rPr kumimoji="0" lang="ko-KR" altLang="en-US" sz="32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통신 </a:t>
              </a:r>
              <a:r>
                <a:rPr kumimoji="0" lang="en-US" altLang="ko-KR" sz="32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</a:t>
              </a:r>
              <a:r>
                <a:rPr kumimoji="0" lang="en-US" altLang="ko-KR" sz="17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U</a:t>
              </a:r>
              <a:r>
                <a:rPr kumimoji="0" lang="en-US" altLang="ko-KR" sz="17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niversal </a:t>
              </a:r>
              <a:r>
                <a:rPr kumimoji="0" lang="en-US" altLang="ko-KR" sz="17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</a:t>
              </a:r>
              <a:r>
                <a:rPr kumimoji="0" lang="en-US" altLang="ko-KR" sz="17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synchronous </a:t>
              </a:r>
              <a:r>
                <a:rPr kumimoji="0" lang="en-US" altLang="ko-KR" sz="17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</a:t>
              </a:r>
              <a:r>
                <a:rPr kumimoji="0" lang="en-US" altLang="ko-KR" sz="17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eceiver and </a:t>
              </a:r>
              <a:r>
                <a:rPr kumimoji="0" lang="en-US" altLang="ko-KR" sz="17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</a:t>
              </a:r>
              <a:r>
                <a:rPr kumimoji="0" lang="en-US" altLang="ko-KR" sz="17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ransmitter Ultrasound </a:t>
              </a:r>
              <a:endParaRPr kumimoji="0" lang="ko-KR" altLang="en-US" sz="17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64975" y="2726632"/>
            <a:ext cx="7583489" cy="338554"/>
            <a:chOff x="5270739" y="3869255"/>
            <a:chExt cx="7583489" cy="338554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flipH="1">
              <a:off x="5303497" y="3869255"/>
              <a:ext cx="75507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모뎀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가능하게 한 통신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64975" y="3048730"/>
            <a:ext cx="7583488" cy="338554"/>
            <a:chOff x="5270739" y="3869255"/>
            <a:chExt cx="7583488" cy="338554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flipH="1">
              <a:off x="5303497" y="3869255"/>
              <a:ext cx="75507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많은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CPU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PC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등에 기본 장착되어 있어 호환성이 좋음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64975" y="3370828"/>
            <a:ext cx="7151440" cy="338554"/>
            <a:chOff x="5270739" y="3869255"/>
            <a:chExt cx="7151440" cy="338554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5303498" y="3869255"/>
              <a:ext cx="7118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컴퓨터 등록정보의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COM1, COM2, COM3, COM4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연결되는 통신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16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통신이란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1664863" cy="400110"/>
            <a:chOff x="522381" y="962315"/>
            <a:chExt cx="1664863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3238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 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 </a:t>
              </a:r>
            </a:p>
          </p:txBody>
        </p:sp>
      </p:grpSp>
      <p:sp>
        <p:nvSpPr>
          <p:cNvPr id="26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76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통신방식</a:t>
            </a: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송신 핀인 </a:t>
            </a: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TxD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수신 핀인 </a:t>
            </a:r>
            <a:r>
              <a:rPr kumimoji="0" lang="en-US" altLang="ko-KR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RxD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서로 교차하여 데이터를 주고 받는 방식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350977" y="4336338"/>
            <a:ext cx="2435119" cy="396000"/>
            <a:chOff x="4429630" y="5815448"/>
            <a:chExt cx="3270372" cy="396000"/>
          </a:xfrm>
        </p:grpSpPr>
        <p:sp>
          <p:nvSpPr>
            <p:cNvPr id="30" name="직사각형 29"/>
            <p:cNvSpPr/>
            <p:nvPr/>
          </p:nvSpPr>
          <p:spPr>
            <a:xfrm>
              <a:off x="4429630" y="5815448"/>
              <a:ext cx="3270372" cy="396000"/>
            </a:xfrm>
            <a:prstGeom prst="rect">
              <a:avLst/>
            </a:prstGeom>
            <a:solidFill>
              <a:srgbClr val="ED7D1A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lvl="0" algn="ctr" defTabSz="744139" latinLnBrk="0">
                <a:defRPr/>
              </a:pPr>
              <a:r>
                <a:rPr lang="ko-KR" altLang="en-US" b="1" kern="0" spc="-122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en-US" altLang="ko-KR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(Arduino)</a:t>
              </a:r>
              <a:r>
                <a:rPr lang="ko-KR" altLang="en-US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구성요소 </a:t>
              </a:r>
              <a:endParaRPr kumimoji="0" lang="ko-KR" altLang="en-US" b="1" i="0" u="none" strike="noStrike" kern="0" cap="none" spc="-122" normalizeH="0" baseline="0" noProof="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551520" y="5815448"/>
              <a:ext cx="3026591" cy="396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lvl="0" defTabSz="744139">
                <a:defRPr/>
              </a:pPr>
              <a:r>
                <a:rPr lang="en-US" altLang="ko-KR" sz="16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 </a:t>
              </a:r>
              <a:r>
                <a:rPr lang="ko-KR" altLang="en-US" sz="1600" b="1" kern="0" spc="-122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 인터페이스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176194" y="2319568"/>
            <a:ext cx="6784684" cy="1825280"/>
            <a:chOff x="1176194" y="2319568"/>
            <a:chExt cx="6784684" cy="1825280"/>
          </a:xfrm>
        </p:grpSpPr>
        <p:sp>
          <p:nvSpPr>
            <p:cNvPr id="3" name="직사각형 2"/>
            <p:cNvSpPr/>
            <p:nvPr/>
          </p:nvSpPr>
          <p:spPr bwMode="auto">
            <a:xfrm>
              <a:off x="2920318" y="2688900"/>
              <a:ext cx="643570" cy="360040"/>
            </a:xfrm>
            <a:prstGeom prst="rect">
              <a:avLst/>
            </a:prstGeom>
            <a:noFill/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970137" y="2319568"/>
              <a:ext cx="543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18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TxD</a:t>
              </a:r>
              <a:endPara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2920318" y="3412986"/>
              <a:ext cx="643570" cy="360040"/>
            </a:xfrm>
            <a:prstGeom prst="rect">
              <a:avLst/>
            </a:prstGeom>
            <a:noFill/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956704" y="3775516"/>
              <a:ext cx="5707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18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RxD</a:t>
              </a:r>
              <a:endPara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5561754" y="2688900"/>
              <a:ext cx="643570" cy="360040"/>
            </a:xfrm>
            <a:prstGeom prst="rect">
              <a:avLst/>
            </a:prstGeom>
            <a:noFill/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611573" y="2319568"/>
              <a:ext cx="543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18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TxD</a:t>
              </a:r>
              <a:endPara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 bwMode="auto">
            <a:xfrm>
              <a:off x="5561754" y="3412986"/>
              <a:ext cx="643570" cy="360040"/>
            </a:xfrm>
            <a:prstGeom prst="rect">
              <a:avLst/>
            </a:prstGeom>
            <a:noFill/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l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598140" y="3775516"/>
              <a:ext cx="5707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1800" b="1" spc="-113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RxD</a:t>
              </a:r>
              <a:endPara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0" name="직선 화살표 연결선 9"/>
            <p:cNvCxnSpPr>
              <a:stCxn id="42" idx="1"/>
              <a:endCxn id="36" idx="3"/>
            </p:cNvCxnSpPr>
            <p:nvPr/>
          </p:nvCxnSpPr>
          <p:spPr>
            <a:xfrm flipH="1">
              <a:off x="3563888" y="2868920"/>
              <a:ext cx="1997866" cy="724086"/>
            </a:xfrm>
            <a:prstGeom prst="straightConnector1">
              <a:avLst/>
            </a:pr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직선 화살표 연결선 48"/>
            <p:cNvCxnSpPr>
              <a:stCxn id="3" idx="3"/>
              <a:endCxn id="44" idx="1"/>
            </p:cNvCxnSpPr>
            <p:nvPr/>
          </p:nvCxnSpPr>
          <p:spPr>
            <a:xfrm>
              <a:off x="3563888" y="2868920"/>
              <a:ext cx="1997866" cy="724086"/>
            </a:xfrm>
            <a:prstGeom prst="straightConnector1">
              <a:avLst/>
            </a:prstGeom>
            <a:noFill/>
            <a:ln w="19050" cap="rnd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3994983" y="2593888"/>
              <a:ext cx="1154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18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 </a:t>
              </a:r>
              <a:r>
                <a:rPr kumimoji="0" lang="ko-KR" altLang="en-US" sz="18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</a:t>
              </a: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6216754" y="2355726"/>
              <a:ext cx="1744124" cy="1744124"/>
            </a:xfrm>
            <a:prstGeom prst="rect">
              <a:avLst/>
            </a:prstGeom>
            <a:gradFill flip="none" rotWithShape="1">
              <a:gsLst>
                <a:gs pos="0">
                  <a:srgbClr val="9966FF"/>
                </a:gs>
                <a:gs pos="100000">
                  <a:srgbClr val="5A2781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</a:pPr>
              <a:r>
                <a:rPr lang="ko-KR" altLang="en-US" sz="2000" b="1" spc="-150" dirty="0" err="1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아두이노</a:t>
              </a:r>
              <a:r>
                <a:rPr lang="ko-KR" altLang="en-US" sz="20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2000" b="1" spc="-150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latinLnBrk="1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</a:pPr>
              <a:r>
                <a:rPr lang="en-US" altLang="ko-KR" sz="20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UNO</a:t>
              </a:r>
              <a:r>
                <a:rPr lang="ko-KR" altLang="en-US" sz="20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보드</a:t>
              </a: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1176194" y="2355726"/>
              <a:ext cx="1744124" cy="1744124"/>
            </a:xfrm>
            <a:prstGeom prst="rect">
              <a:avLst/>
            </a:prstGeom>
            <a:gradFill flip="none" rotWithShape="1">
              <a:gsLst>
                <a:gs pos="0">
                  <a:srgbClr val="6DDD80"/>
                </a:gs>
                <a:gs pos="100000">
                  <a:srgbClr val="26A23B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lang="ko-KR" altLang="en-US" sz="2000" b="1" spc="-150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컴퓨터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05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통신이란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3031775" cy="400110"/>
            <a:chOff x="522381" y="962315"/>
            <a:chExt cx="3031775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269080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 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통신의 데이터 구조</a:t>
              </a:r>
            </a:p>
          </p:txBody>
        </p:sp>
      </p:grpSp>
      <p:sp>
        <p:nvSpPr>
          <p:cNvPr id="14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999584" cy="167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5"/>
              </a:buBlip>
              <a:tabLst>
                <a:tab pos="384175" algn="l"/>
              </a:tabLst>
              <a:defRPr/>
            </a:pP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한번에 보내는 정보의 크기를 한 프레임</a:t>
            </a: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비트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(St)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프레임이 시작되면 반드시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 시간</a:t>
            </a: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비트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5~9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 중 선택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비트로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비트씩 차례로 전송</a:t>
            </a: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패리티 비트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(P)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개수가 홀수 또는 짝수가 되도록 </a:t>
            </a:r>
            <a:r>
              <a:rPr kumimoji="0" lang="ko-KR" altLang="en-US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패리트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비트 설정하며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에러를 감지</a:t>
            </a:r>
            <a:endParaRPr kumimoji="0" lang="en-US" altLang="ko-KR" sz="16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 비트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en-US" altLang="ko-KR" sz="16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프레임과 프레임 사이를 구분하기 위해 정지 비트 구간을 둠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29259"/>
              </p:ext>
            </p:extLst>
          </p:nvPr>
        </p:nvGraphicFramePr>
        <p:xfrm>
          <a:off x="750505" y="3867894"/>
          <a:ext cx="7460026" cy="36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3285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0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7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kern="1200" spc="-113" dirty="0" err="1">
                          <a:ln>
                            <a:solidFill>
                              <a:srgbClr val="E2E2E2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Sp</a:t>
                      </a:r>
                      <a:endParaRPr kumimoji="0" lang="ko-KR" altLang="en-US" sz="1600" b="1" kern="1200" spc="-113" dirty="0">
                        <a:ln>
                          <a:solidFill>
                            <a:srgbClr val="E2E2E2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1254561" y="3651870"/>
            <a:ext cx="6408712" cy="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663273" y="3507854"/>
            <a:ext cx="0" cy="28803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54561" y="3507854"/>
            <a:ext cx="0" cy="28803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 bwMode="auto">
          <a:xfrm>
            <a:off x="4211960" y="3291830"/>
            <a:ext cx="699038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301557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통신이란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323504" cy="400110"/>
            <a:chOff x="522381" y="962315"/>
            <a:chExt cx="2323504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9825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 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통신의 속도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29057" y="1618590"/>
            <a:ext cx="8314943" cy="1062538"/>
            <a:chOff x="829057" y="1618590"/>
            <a:chExt cx="8314943" cy="1062538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901700" y="2141128"/>
              <a:ext cx="8242300" cy="540000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통신으로 데이터를 송수신하는 속도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829057" y="1618590"/>
              <a:ext cx="83149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lvl="0" algn="l"/>
              <a:r>
                <a:rPr kumimoji="0" lang="en-US" altLang="ko-KR" sz="32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srgbClr val="7FCA5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Baud Rate</a:t>
              </a:r>
              <a:endParaRPr kumimoji="0" lang="ko-KR" altLang="en-US" sz="17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64975" y="2726632"/>
            <a:ext cx="7583489" cy="338554"/>
            <a:chOff x="5270739" y="3869255"/>
            <a:chExt cx="7583489" cy="338554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flipH="1">
              <a:off x="5303497" y="3869255"/>
              <a:ext cx="75507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Bits-per-second(bps)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단위로 표시함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64975" y="3048730"/>
            <a:ext cx="7583488" cy="338554"/>
            <a:chOff x="5270739" y="3869255"/>
            <a:chExt cx="7583488" cy="338554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flipH="1">
              <a:off x="5303497" y="3869255"/>
              <a:ext cx="75507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값을 바탕으로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비트가 전송되는데 필요한 시간을 알 수 있음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64975" y="3370828"/>
            <a:ext cx="7151440" cy="338554"/>
            <a:chOff x="5270739" y="3869255"/>
            <a:chExt cx="7151440" cy="338554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5270739" y="3964759"/>
              <a:ext cx="54101" cy="147547"/>
            </a:xfrm>
            <a:prstGeom prst="rect">
              <a:avLst/>
            </a:prstGeom>
            <a:solidFill>
              <a:srgbClr val="7FCA5A"/>
            </a:solidFill>
            <a:ln w="5715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5303498" y="3869255"/>
              <a:ext cx="7118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latinLnBrk="1">
                <a:spcBef>
                  <a:spcPts val="488"/>
                </a:spcBef>
                <a:spcAft>
                  <a:spcPts val="814"/>
                </a:spcAft>
                <a:buClr>
                  <a:prstClr val="white">
                    <a:lumMod val="50000"/>
                  </a:prstClr>
                </a:buClr>
              </a:pP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비트 데이터를 전송할 때 시리얼 라인을 </a:t>
              </a:r>
              <a:r>
                <a:rPr kumimoji="0" lang="en-US" altLang="ko-KR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HIGH / LOW </a:t>
              </a:r>
              <a:r>
                <a:rPr kumimoji="0" lang="ko-KR" altLang="en-US" sz="16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상태로 유지하는 시간</a:t>
              </a:r>
              <a:endPara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45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9144000" cy="466725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 bwMode="auto">
          <a:xfrm flipH="1">
            <a:off x="4295775" y="1914526"/>
            <a:ext cx="788965" cy="322897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 rot="5400000" flipH="1">
            <a:off x="6401245" y="-190944"/>
            <a:ext cx="637284" cy="484822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sym typeface="Wingdings 3" pitchFamily="18" charset="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73E5FE-8907-4357-AD77-1DB20B4250B1}"/>
              </a:ext>
            </a:extLst>
          </p:cNvPr>
          <p:cNvSpPr txBox="1"/>
          <p:nvPr/>
        </p:nvSpPr>
        <p:spPr>
          <a:xfrm>
            <a:off x="454292" y="10723"/>
            <a:ext cx="8176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l">
              <a:tabLst>
                <a:tab pos="1341438" algn="l"/>
              </a:tabLst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sym typeface="Monotype Sorts"/>
              </a:rPr>
              <a:t>시리얼 통신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87821" y="494429"/>
            <a:ext cx="8383439" cy="400110"/>
            <a:chOff x="187821" y="494429"/>
            <a:chExt cx="8383439" cy="400110"/>
          </a:xfrm>
        </p:grpSpPr>
        <p:grpSp>
          <p:nvGrpSpPr>
            <p:cNvPr id="4" name="그룹 3"/>
            <p:cNvGrpSpPr/>
            <p:nvPr/>
          </p:nvGrpSpPr>
          <p:grpSpPr>
            <a:xfrm>
              <a:off x="187821" y="494429"/>
              <a:ext cx="360000" cy="400110"/>
              <a:chOff x="1304836" y="3530875"/>
              <a:chExt cx="360000" cy="40011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836" y="3550930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1321202" y="3530875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608939" y="529387"/>
              <a:ext cx="7962321" cy="307777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l" defTabSz="558104" fontAlgn="auto" latinLnBrk="1">
                <a:spcBef>
                  <a:spcPts val="0"/>
                </a:spcBef>
                <a:spcAft>
                  <a:spcPts val="0"/>
                </a:spcAft>
                <a:buClr>
                  <a:srgbClr val="1C5451"/>
                </a:buClr>
                <a:defRPr/>
              </a:pP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시리얼 통신이란</a:t>
              </a: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2381" y="962315"/>
            <a:ext cx="2323504" cy="400110"/>
            <a:chOff x="522381" y="962315"/>
            <a:chExt cx="2323504" cy="400110"/>
          </a:xfrm>
        </p:grpSpPr>
        <p:grpSp>
          <p:nvGrpSpPr>
            <p:cNvPr id="9" name="그룹 8"/>
            <p:cNvGrpSpPr/>
            <p:nvPr/>
          </p:nvGrpSpPr>
          <p:grpSpPr>
            <a:xfrm>
              <a:off x="522381" y="962315"/>
              <a:ext cx="360000" cy="400110"/>
              <a:chOff x="1140697" y="3981473"/>
              <a:chExt cx="360000" cy="40011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697" y="4001528"/>
                <a:ext cx="360000" cy="360000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157063" y="3981473"/>
                <a:ext cx="3272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 fontAlgn="auto" latinLnBrk="1">
                  <a:spcBef>
                    <a:spcPts val="366"/>
                  </a:spcBef>
                  <a:spcAft>
                    <a:spcPts val="611"/>
                  </a:spcAft>
                  <a:buClr>
                    <a:prstClr val="white">
                      <a:lumMod val="50000"/>
                    </a:prstClr>
                  </a:buClr>
                </a:pPr>
                <a:r>
                  <a:rPr kumimoji="0" lang="en-US" altLang="ko-KR" sz="2000" b="1" spc="-113" dirty="0">
                    <a:ln>
                      <a:solidFill>
                        <a:srgbClr val="E2E2E2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863355" y="962315"/>
              <a:ext cx="19825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68580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UART </a:t>
              </a:r>
              <a:r>
                <a:rPr kumimoji="0" lang="ko-KR" altLang="en-US" sz="2000" b="1" spc="-113" dirty="0">
                  <a:ln>
                    <a:solidFill>
                      <a:srgbClr val="E2E2E2">
                        <a:alpha val="0"/>
                      </a:srgb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통신의 속도</a:t>
              </a:r>
            </a:p>
          </p:txBody>
        </p:sp>
      </p:grpSp>
      <p:sp>
        <p:nvSpPr>
          <p:cNvPr id="26" name="TextBox 34"/>
          <p:cNvSpPr txBox="1">
            <a:spLocks noChangeArrowheads="1"/>
          </p:cNvSpPr>
          <p:nvPr/>
        </p:nvSpPr>
        <p:spPr bwMode="auto">
          <a:xfrm>
            <a:off x="748880" y="1418475"/>
            <a:ext cx="7881612" cy="248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51218" rIns="102436" bIns="51218">
            <a:spAutoFit/>
          </a:bodyPr>
          <a:lstStyle/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Baud Rate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설정은 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9600 bps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사용함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lvl="0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외의 값으로 </a:t>
            </a:r>
            <a:r>
              <a:rPr kumimoji="0" lang="en-US" altLang="ko-KR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1200, 2400, 4800, 19200, 38400, 57600, 115200bps</a:t>
            </a:r>
            <a:r>
              <a:rPr kumimoji="0" lang="ko-KR" altLang="en-US" sz="16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사용할 수도 있음</a:t>
            </a:r>
            <a:endParaRPr kumimoji="0" lang="en-US" altLang="ko-KR" sz="16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Baud Rate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값을 크게 설정하면 통신 속도가 </a:t>
            </a:r>
            <a:r>
              <a:rPr kumimoji="0" lang="ko-KR" altLang="en-US" sz="1800" b="1" spc="-113" dirty="0" err="1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빨라짐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115200bps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이상의 고속 통신이 필요하다면 </a:t>
            </a:r>
            <a:r>
              <a:rPr kumimoji="0" lang="en-US" altLang="ko-KR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USB</a:t>
            </a:r>
            <a:r>
              <a:rPr kumimoji="0" lang="ko-KR" altLang="en-US" sz="1800" b="1" spc="-113" dirty="0">
                <a:ln>
                  <a:solidFill>
                    <a:srgbClr val="E2E2E2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같은 고속의 통신 방식을 사용함</a:t>
            </a: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57188" lvl="0" indent="-274638" algn="l" defTabSz="1219406">
              <a:spcBef>
                <a:spcPts val="800"/>
              </a:spcBef>
              <a:spcAft>
                <a:spcPts val="0"/>
              </a:spcAft>
              <a:buSzPct val="126000"/>
              <a:buBlip>
                <a:blip r:embed="rId6"/>
              </a:buBlip>
              <a:tabLst>
                <a:tab pos="384175" algn="l"/>
              </a:tabLst>
              <a:defRPr/>
            </a:pPr>
            <a:endParaRPr kumimoji="0" lang="en-US" altLang="ko-KR" sz="1800" b="1" spc="-113" dirty="0">
              <a:ln>
                <a:solidFill>
                  <a:srgbClr val="E2E2E2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endParaRPr kumimoji="0" lang="en-US" altLang="ko-KR" sz="16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87375" indent="-222250" algn="l" defTabSz="1219406">
              <a:spcBef>
                <a:spcPts val="600"/>
              </a:spcBef>
              <a:spcAft>
                <a:spcPts val="0"/>
              </a:spcAft>
              <a:buSzPct val="100000"/>
              <a:buBlip>
                <a:blip r:embed="rId7"/>
              </a:buBlip>
              <a:tabLst>
                <a:tab pos="384175" algn="l"/>
              </a:tabLst>
              <a:defRPr/>
            </a:pPr>
            <a:endParaRPr kumimoji="0" lang="en-US" altLang="ko-KR" sz="1600" b="1" spc="-113" dirty="0">
              <a:ln>
                <a:solidFill>
                  <a:srgbClr val="E2E2E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85907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7150">
          <a:solidFill>
            <a:srgbClr val="FF0000"/>
          </a:solidFill>
          <a:headEnd type="none" w="med" len="med"/>
          <a:tailEnd type="triangle" w="med" len="med"/>
        </a:ln>
        <a:effectLst/>
      </a:spPr>
      <a:bodyPr rtlCol="0" anchor="ctr"/>
      <a:lstStyle>
        <a:defPPr marL="0" algn="l">
          <a:defRPr dirty="0" smtClean="0">
            <a:solidFill>
              <a:sysClr val="windowText" lastClr="000000"/>
            </a:solidFill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lnDef>
      <a:spPr>
        <a:ln>
          <a:solidFill>
            <a:schemeClr val="tx1">
              <a:lumMod val="85000"/>
              <a:lumOff val="15000"/>
            </a:schemeClr>
          </a:solidFill>
          <a:headEnd type="none" w="med" len="med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</a:spPr>
      <a:bodyPr wrap="square" rtlCol="0" anchor="t">
        <a:spAutoFit/>
      </a:bodyPr>
      <a:lstStyle>
        <a:defPPr algn="l">
          <a:defRPr sz="1800" b="1" dirty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69902</TotalTime>
  <Words>1893</Words>
  <Application>Microsoft Office PowerPoint</Application>
  <PresentationFormat>화면 슬라이드 쇼(16:9)</PresentationFormat>
  <Paragraphs>453</Paragraphs>
  <Slides>37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굴림</vt:lpstr>
      <vt:lpstr>나눔고딕</vt:lpstr>
      <vt:lpstr>나눔고딕코딩</vt:lpstr>
      <vt:lpstr>나눔바른고딕</vt:lpstr>
      <vt:lpstr>나눔스퀘어 Bold</vt:lpstr>
      <vt:lpstr>나눔스퀘어 ExtraBold</vt:lpstr>
      <vt:lpstr>돋움</vt:lpstr>
      <vt:lpstr>맑은 고딕</vt:lpstr>
      <vt:lpstr>Arial</vt:lpstr>
      <vt:lpstr>Calibri</vt:lpstr>
      <vt:lpstr>Cambria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CELK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스토리보드</dc:title>
  <dc:creator>CELK</dc:creator>
  <cp:lastModifiedBy>김남호</cp:lastModifiedBy>
  <cp:revision>6599</cp:revision>
  <cp:lastPrinted>2015-05-26T08:39:57Z</cp:lastPrinted>
  <dcterms:created xsi:type="dcterms:W3CDTF">2004-07-08T01:15:15Z</dcterms:created>
  <dcterms:modified xsi:type="dcterms:W3CDTF">2020-05-16T04:13:08Z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C:\Users\KCJ_2016\Desktop\2018_1st\온평원_2018_내용전문가\유비온_2018\SB_09회차_공압및전기제어_v1.0_20180605.pptx</vt:lpwstr>
  </property>
</Properties>
</file>